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71" r:id="rId11"/>
    <p:sldId id="264" r:id="rId12"/>
    <p:sldId id="266" r:id="rId13"/>
    <p:sldId id="267" r:id="rId14"/>
    <p:sldId id="272" r:id="rId15"/>
    <p:sldId id="269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1A4"/>
    <a:srgbClr val="899C4A"/>
    <a:srgbClr val="C1B94E"/>
    <a:srgbClr val="32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92;&#1080;&#1085;&#1080;&#1096;\&#1076;&#1080;&#1082;&#1086;&#1088;&#1086;&#1089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91;&#1091;&#1091;&#1091;\&#1076;&#1080;&#1082;&#1086;&#1088;&#1086;&#1089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92;&#1080;&#1085;&#1080;&#1096;\&#1076;&#1080;&#1082;&#1086;&#1088;&#1086;&#1089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92;&#1080;&#1085;&#1080;&#1096;\&#1076;&#1080;&#1082;&#1086;&#1088;&#1086;&#1089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'расчетная лесосека'!$A$2</c:f>
              <c:strCache>
                <c:ptCount val="1"/>
                <c:pt idx="0">
                  <c:v>Расчетная лесосека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'расчетная лесосека'!$B$1:$F$1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'расчетная лесосека'!$B$2:$F$2</c:f>
              <c:numCache>
                <c:formatCode>0.00</c:formatCode>
                <c:ptCount val="5"/>
                <c:pt idx="0">
                  <c:v>38.619999999999997</c:v>
                </c:pt>
                <c:pt idx="1">
                  <c:v>38.6</c:v>
                </c:pt>
                <c:pt idx="2">
                  <c:v>40.47</c:v>
                </c:pt>
                <c:pt idx="3">
                  <c:v>40.47</c:v>
                </c:pt>
                <c:pt idx="4">
                  <c:v>40.47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2-4CD0-A3C1-31AC388A1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4064128"/>
        <c:axId val="324067656"/>
      </c:barChart>
      <c:lineChart>
        <c:grouping val="standard"/>
        <c:varyColors val="0"/>
        <c:ser>
          <c:idx val="1"/>
          <c:order val="1"/>
          <c:tx>
            <c:strRef>
              <c:f>'расчетная лесосека'!$A$3</c:f>
              <c:strCache>
                <c:ptCount val="1"/>
                <c:pt idx="0">
                  <c:v>Процент использования</c:v>
                </c:pt>
              </c:strCache>
            </c:strRef>
          </c:tx>
          <c:spPr>
            <a:ln w="444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'расчетная лесосека'!$B$1:$F$1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'расчетная лесосека'!$B$3:$F$3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16</c:v>
                </c:pt>
                <c:pt idx="3">
                  <c:v>16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52-4CD0-A3C1-31AC388A1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070008"/>
        <c:axId val="324068048"/>
      </c:lineChart>
      <c:catAx>
        <c:axId val="32406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4067656"/>
        <c:crosses val="autoZero"/>
        <c:auto val="1"/>
        <c:lblAlgn val="ctr"/>
        <c:lblOffset val="100"/>
        <c:noMultiLvlLbl val="0"/>
      </c:catAx>
      <c:valAx>
        <c:axId val="324067656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</a:t>
                </a:r>
                <a:r>
                  <a:rPr lang="ru-RU" sz="16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</a:t>
                </a:r>
                <a:r>
                  <a:rPr lang="ru-RU" sz="16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4064128"/>
        <c:crosses val="autoZero"/>
        <c:crossBetween val="between"/>
        <c:majorUnit val="10"/>
      </c:valAx>
      <c:valAx>
        <c:axId val="324068048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4070008"/>
        <c:crosses val="max"/>
        <c:crossBetween val="between"/>
      </c:valAx>
      <c:catAx>
        <c:axId val="32407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06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пожары!$A$2</c:f>
              <c:strCache>
                <c:ptCount val="1"/>
                <c:pt idx="0">
                  <c:v>Объём сгоревшей древесины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пожары!$B$1:$E$1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пожары!$B$2:$E$2</c:f>
              <c:numCache>
                <c:formatCode>General</c:formatCode>
                <c:ptCount val="4"/>
                <c:pt idx="0">
                  <c:v>0.1343</c:v>
                </c:pt>
                <c:pt idx="1">
                  <c:v>7.4000000000000021E-3</c:v>
                </c:pt>
                <c:pt idx="2">
                  <c:v>4.5000000000000014E-3</c:v>
                </c:pt>
                <c:pt idx="3">
                  <c:v>2.5200000000000007E-2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8-4DAE-B7E3-61728168F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377216"/>
        <c:axId val="86378752"/>
      </c:barChart>
      <c:lineChart>
        <c:grouping val="standard"/>
        <c:varyColors val="0"/>
        <c:ser>
          <c:idx val="1"/>
          <c:order val="1"/>
          <c:tx>
            <c:strRef>
              <c:f>пожары!$A$3</c:f>
              <c:strCache>
                <c:ptCount val="1"/>
                <c:pt idx="0">
                  <c:v>Количество пожаров</c:v>
                </c:pt>
              </c:strCache>
            </c:strRef>
          </c:tx>
          <c:spPr>
            <a:ln w="50800" cap="rnd" cmpd="sng" algn="ctr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пожары!$B$1:$E$1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пожары!$B$3:$E$3</c:f>
              <c:numCache>
                <c:formatCode>General</c:formatCode>
                <c:ptCount val="4"/>
                <c:pt idx="0">
                  <c:v>297</c:v>
                </c:pt>
                <c:pt idx="1">
                  <c:v>113</c:v>
                </c:pt>
                <c:pt idx="2">
                  <c:v>86</c:v>
                </c:pt>
                <c:pt idx="3">
                  <c:v>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8-4DAE-B7E3-61728168F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86944"/>
        <c:axId val="86385024"/>
      </c:lineChart>
      <c:catAx>
        <c:axId val="863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78752"/>
        <c:crosses val="autoZero"/>
        <c:auto val="1"/>
        <c:lblAlgn val="ctr"/>
        <c:lblOffset val="100"/>
        <c:noMultiLvlLbl val="0"/>
      </c:catAx>
      <c:valAx>
        <c:axId val="863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/>
                  <a:t>млн м</a:t>
                </a:r>
                <a:r>
                  <a:rPr lang="ru-RU" baseline="30000" dirty="0"/>
                  <a:t>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77216"/>
        <c:crosses val="autoZero"/>
        <c:crossBetween val="between"/>
      </c:valAx>
      <c:valAx>
        <c:axId val="863850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шт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86944"/>
        <c:crosses val="max"/>
        <c:crossBetween val="between"/>
      </c:valAx>
      <c:catAx>
        <c:axId val="8638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6385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'нелег заготов'!$A$2</c:f>
              <c:strCache>
                <c:ptCount val="1"/>
                <c:pt idx="0">
                  <c:v>Объём нелегальной заготовки древесины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'нелег заготов'!$B$1:$F$1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'нелег заготов'!$B$2:$F$2</c:f>
              <c:numCache>
                <c:formatCode>General</c:formatCode>
                <c:ptCount val="5"/>
                <c:pt idx="0">
                  <c:v>3.4000000000000002E-2</c:v>
                </c:pt>
                <c:pt idx="1">
                  <c:v>1.1599999999999997E-2</c:v>
                </c:pt>
                <c:pt idx="2">
                  <c:v>1.1100000000000002E-2</c:v>
                </c:pt>
                <c:pt idx="3">
                  <c:v>1.4800000000000001E-2</c:v>
                </c:pt>
                <c:pt idx="4">
                  <c:v>1.3899999999999999E-2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8-49A7-A447-0D2FA53E5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12288"/>
        <c:axId val="86426368"/>
      </c:barChart>
      <c:catAx>
        <c:axId val="8641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426368"/>
        <c:crosses val="autoZero"/>
        <c:auto val="1"/>
        <c:lblAlgn val="ctr"/>
        <c:lblOffset val="100"/>
        <c:noMultiLvlLbl val="0"/>
      </c:catAx>
      <c:valAx>
        <c:axId val="86426368"/>
        <c:scaling>
          <c:orientation val="minMax"/>
          <c:max val="3.5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 dirty="0">
                    <a:solidFill>
                      <a:schemeClr val="tx1"/>
                    </a:solidFill>
                  </a:rPr>
                  <a:t>млн м</a:t>
                </a:r>
                <a:r>
                  <a:rPr lang="ru-RU" b="1" baseline="30000" dirty="0">
                    <a:solidFill>
                      <a:schemeClr val="tx1"/>
                    </a:solidFill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9.9815380577842443E-3"/>
              <c:y val="0.363302344967562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41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лесовостанов!$A$3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лесовостанов!$B$1:$F$1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лесовостанов!$B$3:$F$3</c:f>
              <c:numCache>
                <c:formatCode>#,##0</c:formatCode>
                <c:ptCount val="5"/>
                <c:pt idx="0">
                  <c:v>16527</c:v>
                </c:pt>
                <c:pt idx="1">
                  <c:v>22000</c:v>
                </c:pt>
                <c:pt idx="2">
                  <c:v>24000</c:v>
                </c:pt>
                <c:pt idx="3">
                  <c:v>25020</c:v>
                </c:pt>
                <c:pt idx="4">
                  <c:v>28516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D-4BCD-BE9C-C09A490FD528}"/>
            </c:ext>
          </c:extLst>
        </c:ser>
        <c:ser>
          <c:idx val="2"/>
          <c:order val="2"/>
          <c:tx>
            <c:strRef>
              <c:f>лесовостанов!$A$4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лесовостанов!$B$1:$F$1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лесовостанов!$B$4:$F$4</c:f>
              <c:numCache>
                <c:formatCode>#,##0</c:formatCode>
                <c:ptCount val="5"/>
                <c:pt idx="0">
                  <c:v>28188</c:v>
                </c:pt>
                <c:pt idx="1">
                  <c:v>24565</c:v>
                </c:pt>
                <c:pt idx="2">
                  <c:v>27555</c:v>
                </c:pt>
                <c:pt idx="3">
                  <c:v>32656</c:v>
                </c:pt>
                <c:pt idx="4">
                  <c:v>46699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3D-4BCD-BE9C-C09A490FD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3916800"/>
        <c:axId val="73918336"/>
      </c:barChart>
      <c:lineChart>
        <c:grouping val="standard"/>
        <c:varyColors val="0"/>
        <c:ser>
          <c:idx val="0"/>
          <c:order val="0"/>
          <c:tx>
            <c:strRef>
              <c:f>лесовостанов!$A$2</c:f>
              <c:strCache>
                <c:ptCount val="1"/>
                <c:pt idx="0">
                  <c:v>Площадь лесовосстановительных работ</c:v>
                </c:pt>
              </c:strCache>
            </c:strRef>
          </c:tx>
          <c:spPr>
            <a:ln w="508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лесовостанов!$B$1:$F$1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лесовостанов!$B$2:$F$2</c:f>
              <c:numCache>
                <c:formatCode>0</c:formatCode>
                <c:ptCount val="5"/>
                <c:pt idx="0">
                  <c:v>28188</c:v>
                </c:pt>
                <c:pt idx="1">
                  <c:v>24565</c:v>
                </c:pt>
                <c:pt idx="2">
                  <c:v>27555</c:v>
                </c:pt>
                <c:pt idx="3">
                  <c:v>32656.54</c:v>
                </c:pt>
                <c:pt idx="4">
                  <c:v>46699.11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3D-4BCD-BE9C-C09A490FD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16800"/>
        <c:axId val="73918336"/>
      </c:lineChart>
      <c:catAx>
        <c:axId val="7391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918336"/>
        <c:crosses val="autoZero"/>
        <c:auto val="1"/>
        <c:lblAlgn val="ctr"/>
        <c:lblOffset val="100"/>
        <c:noMultiLvlLbl val="0"/>
      </c:catAx>
      <c:valAx>
        <c:axId val="7391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 dirty="0">
                    <a:solidFill>
                      <a:schemeClr val="tx1"/>
                    </a:solidFill>
                  </a:rPr>
                  <a:t>га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91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670C5-DE1A-45D9-BC62-1F207351EFDA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4ECB-BEA5-4AC5-B877-B9C34B72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3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4ECB-BEA5-4AC5-B877-B9C34B7226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2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9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78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8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58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5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9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0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5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5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3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1061-D5BA-46A9-95E9-4D5CC00DA7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9B3AD7-93C4-4279-9A73-EF2BEF4E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571" y="0"/>
            <a:ext cx="12002429" cy="1226634"/>
          </a:xfrm>
        </p:spPr>
        <p:txBody>
          <a:bodyPr>
            <a:noAutofit/>
          </a:bodyPr>
          <a:lstStyle/>
          <a:p>
            <a:pPr algn="ctr"/>
            <a:r>
              <a:rPr lang="ru-RU" sz="1400" noProof="1"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1400" noProof="1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400" noProof="1">
                <a:latin typeface="Century Gothic" panose="020B0502020202020204" pitchFamily="34" charset="0"/>
                <a:cs typeface="Times New Roman" panose="02020603050405020304" pitchFamily="18" charset="0"/>
              </a:rPr>
              <a:t>НАЦИОНАЛЬНЫЙ ИССЛЕДОВАТЕЛЬСКИЙ ТОМСКИЙ ГОСУДАРСТВЕННЫЙ УНИВЕРСИТЕТ (НИ ТГУ)</a:t>
            </a:r>
            <a:br>
              <a:rPr lang="ru-RU" sz="1400" noProof="1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400" noProof="1">
                <a:latin typeface="Century Gothic" panose="020B0502020202020204" pitchFamily="34" charset="0"/>
                <a:cs typeface="Times New Roman" panose="02020603050405020304" pitchFamily="18" charset="0"/>
              </a:rPr>
              <a:t>Институт биологии, экологии, почвоведения, сельского и лесного хозяйства</a:t>
            </a:r>
            <a:br>
              <a:rPr lang="ru-RU" sz="1400" noProof="1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400" noProof="1">
                <a:latin typeface="Century Gothic" panose="020B0502020202020204" pitchFamily="34" charset="0"/>
                <a:cs typeface="Times New Roman" panose="02020603050405020304" pitchFamily="18" charset="0"/>
              </a:rPr>
              <a:t>(Биологический институт)</a:t>
            </a:r>
            <a:br>
              <a:rPr lang="ru-RU" sz="1400" noProof="1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400" noProof="1">
                <a:latin typeface="Century Gothic" panose="020B0502020202020204" pitchFamily="34" charset="0"/>
                <a:cs typeface="Times New Roman" panose="02020603050405020304" pitchFamily="18" charset="0"/>
              </a:rPr>
              <a:t>Кафедра экологии, природопользования и экологической инженерии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3085" y="2037976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/>
              <a:t>Лесные ресурсы как элемент природного капитала Томской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0122" y="4683710"/>
            <a:ext cx="4180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Руководитель ВКР</a:t>
            </a:r>
          </a:p>
          <a:p>
            <a:r>
              <a:rPr lang="ru-RU" sz="1600" dirty="0" smtClean="0"/>
              <a:t>к.б.н</a:t>
            </a:r>
            <a:r>
              <a:rPr lang="ru-RU" sz="1600" dirty="0"/>
              <a:t>., д.т.н., профессор</a:t>
            </a:r>
          </a:p>
          <a:p>
            <a:r>
              <a:rPr lang="ru-RU" sz="1600" dirty="0"/>
              <a:t>А.М. Адам</a:t>
            </a:r>
          </a:p>
          <a:p>
            <a:r>
              <a:rPr lang="ru-RU" sz="1600" dirty="0"/>
              <a:t>Консультант</a:t>
            </a:r>
          </a:p>
          <a:p>
            <a:r>
              <a:rPr lang="ru-RU" sz="1600" dirty="0"/>
              <a:t>ст. преподаватель</a:t>
            </a:r>
          </a:p>
          <a:p>
            <a:r>
              <a:rPr lang="ru-RU" sz="1600" dirty="0"/>
              <a:t>Н.И. Лаптев </a:t>
            </a:r>
          </a:p>
          <a:p>
            <a:r>
              <a:rPr lang="ru-RU" sz="1600" dirty="0"/>
              <a:t>Выполнила студентка группы № 012071</a:t>
            </a:r>
          </a:p>
          <a:p>
            <a:r>
              <a:rPr lang="ru-RU" sz="1600" dirty="0"/>
              <a:t>А.А. Теплых</a:t>
            </a:r>
          </a:p>
        </p:txBody>
      </p:sp>
    </p:spTree>
    <p:extLst>
      <p:ext uri="{BB962C8B-B14F-4D97-AF65-F5344CB8AC3E}">
        <p14:creationId xmlns:p14="http://schemas.microsoft.com/office/powerpoint/2010/main" val="1118428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06065" y="161998"/>
            <a:ext cx="952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Таблица 1 - Физические </a:t>
            </a:r>
            <a:r>
              <a:rPr lang="ru-RU" sz="1600" dirty="0"/>
              <a:t>счета: непроизведенные экономические активы – </a:t>
            </a:r>
            <a:r>
              <a:rPr lang="ru-RU" sz="1600" dirty="0" err="1"/>
              <a:t>возобновимые</a:t>
            </a:r>
            <a:r>
              <a:rPr lang="ru-RU" sz="1600" dirty="0"/>
              <a:t> </a:t>
            </a:r>
            <a:endParaRPr lang="ru-RU" sz="1600" dirty="0" smtClean="0"/>
          </a:p>
          <a:p>
            <a:pPr algn="ctr"/>
            <a:r>
              <a:rPr lang="ru-RU" sz="1600" dirty="0" smtClean="0"/>
              <a:t>древесные </a:t>
            </a:r>
            <a:r>
              <a:rPr lang="ru-RU" sz="1600" dirty="0"/>
              <a:t>ресурсы леса, млн м</a:t>
            </a:r>
            <a:r>
              <a:rPr lang="ru-RU" sz="1600" baseline="30000" dirty="0"/>
              <a:t>3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601569"/>
              </p:ext>
            </p:extLst>
          </p:nvPr>
        </p:nvGraphicFramePr>
        <p:xfrm>
          <a:off x="1806065" y="746773"/>
          <a:ext cx="10047682" cy="5606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3093">
                  <a:extLst>
                    <a:ext uri="{9D8B030D-6E8A-4147-A177-3AD203B41FA5}">
                      <a16:colId xmlns:a16="http://schemas.microsoft.com/office/drawing/2014/main" val="2848141965"/>
                    </a:ext>
                  </a:extLst>
                </a:gridCol>
                <a:gridCol w="1619242">
                  <a:extLst>
                    <a:ext uri="{9D8B030D-6E8A-4147-A177-3AD203B41FA5}">
                      <a16:colId xmlns:a16="http://schemas.microsoft.com/office/drawing/2014/main" val="1275802966"/>
                    </a:ext>
                  </a:extLst>
                </a:gridCol>
                <a:gridCol w="1620316">
                  <a:extLst>
                    <a:ext uri="{9D8B030D-6E8A-4147-A177-3AD203B41FA5}">
                      <a16:colId xmlns:a16="http://schemas.microsoft.com/office/drawing/2014/main" val="3549996801"/>
                    </a:ext>
                  </a:extLst>
                </a:gridCol>
                <a:gridCol w="1621391">
                  <a:extLst>
                    <a:ext uri="{9D8B030D-6E8A-4147-A177-3AD203B41FA5}">
                      <a16:colId xmlns:a16="http://schemas.microsoft.com/office/drawing/2014/main" val="4106998995"/>
                    </a:ext>
                  </a:extLst>
                </a:gridCol>
                <a:gridCol w="1641820">
                  <a:extLst>
                    <a:ext uri="{9D8B030D-6E8A-4147-A177-3AD203B41FA5}">
                      <a16:colId xmlns:a16="http://schemas.microsoft.com/office/drawing/2014/main" val="1174438076"/>
                    </a:ext>
                  </a:extLst>
                </a:gridCol>
                <a:gridCol w="1641820">
                  <a:extLst>
                    <a:ext uri="{9D8B030D-6E8A-4147-A177-3AD203B41FA5}">
                      <a16:colId xmlns:a16="http://schemas.microsoft.com/office/drawing/2014/main" val="2868211985"/>
                    </a:ext>
                  </a:extLst>
                </a:gridCol>
              </a:tblGrid>
              <a:tr h="30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5615901"/>
                  </a:ext>
                </a:extLst>
              </a:tr>
              <a:tr h="106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Запас на момент открытия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38,62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38,60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40,47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40,47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40,47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014873"/>
                  </a:ext>
                </a:extLst>
              </a:tr>
              <a:tr h="791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Экономическое использование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9864788"/>
                  </a:ext>
                </a:extLst>
              </a:tr>
              <a:tr h="944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Устойчивое использование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5,08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6,28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535170"/>
                  </a:ext>
                </a:extLst>
              </a:tr>
              <a:tr h="30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Истощение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936432"/>
                  </a:ext>
                </a:extLst>
              </a:tr>
              <a:tr h="624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Другое </a:t>
                      </a:r>
                      <a:r>
                        <a:rPr lang="ru-RU" sz="1600" dirty="0" smtClean="0">
                          <a:effectLst/>
                        </a:rPr>
                        <a:t>накопление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5,3843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5,0874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6,2845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6,5152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Нет данных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4380180"/>
                  </a:ext>
                </a:extLst>
              </a:tr>
              <a:tr h="624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Другие изменения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0,1343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0,0252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Нет данных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9352151"/>
                  </a:ext>
                </a:extLst>
              </a:tr>
              <a:tr h="944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Запас на момент закрытия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38,62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38,60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40,47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40,47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40,47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2832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61085" y="643507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9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623" y="512597"/>
            <a:ext cx="8911687" cy="128089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06136" y="783710"/>
            <a:ext cx="799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Таблица 2 – </a:t>
            </a:r>
            <a:r>
              <a:rPr lang="ru-RU" dirty="0"/>
              <a:t>Денежная оценка древесных ресурсов </a:t>
            </a:r>
            <a:r>
              <a:rPr lang="ru-RU" dirty="0" smtClean="0"/>
              <a:t>леса, млн руб.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246432"/>
              </p:ext>
            </p:extLst>
          </p:nvPr>
        </p:nvGraphicFramePr>
        <p:xfrm>
          <a:off x="1706136" y="1742750"/>
          <a:ext cx="9776177" cy="253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867">
                  <a:extLst>
                    <a:ext uri="{9D8B030D-6E8A-4147-A177-3AD203B41FA5}">
                      <a16:colId xmlns:a16="http://schemas.microsoft.com/office/drawing/2014/main" val="1952179786"/>
                    </a:ext>
                  </a:extLst>
                </a:gridCol>
                <a:gridCol w="1357262">
                  <a:extLst>
                    <a:ext uri="{9D8B030D-6E8A-4147-A177-3AD203B41FA5}">
                      <a16:colId xmlns:a16="http://schemas.microsoft.com/office/drawing/2014/main" val="2612624008"/>
                    </a:ext>
                  </a:extLst>
                </a:gridCol>
                <a:gridCol w="1357262">
                  <a:extLst>
                    <a:ext uri="{9D8B030D-6E8A-4147-A177-3AD203B41FA5}">
                      <a16:colId xmlns:a16="http://schemas.microsoft.com/office/drawing/2014/main" val="2433546215"/>
                    </a:ext>
                  </a:extLst>
                </a:gridCol>
                <a:gridCol w="1357262">
                  <a:extLst>
                    <a:ext uri="{9D8B030D-6E8A-4147-A177-3AD203B41FA5}">
                      <a16:colId xmlns:a16="http://schemas.microsoft.com/office/drawing/2014/main" val="3429478206"/>
                    </a:ext>
                  </a:extLst>
                </a:gridCol>
                <a:gridCol w="1357262">
                  <a:extLst>
                    <a:ext uri="{9D8B030D-6E8A-4147-A177-3AD203B41FA5}">
                      <a16:colId xmlns:a16="http://schemas.microsoft.com/office/drawing/2014/main" val="1091678943"/>
                    </a:ext>
                  </a:extLst>
                </a:gridCol>
                <a:gridCol w="1357262">
                  <a:extLst>
                    <a:ext uri="{9D8B030D-6E8A-4147-A177-3AD203B41FA5}">
                      <a16:colId xmlns:a16="http://schemas.microsoft.com/office/drawing/2014/main" val="798311195"/>
                    </a:ext>
                  </a:extLst>
                </a:gridCol>
              </a:tblGrid>
              <a:tr h="43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438233"/>
                  </a:ext>
                </a:extLst>
              </a:tr>
              <a:tr h="1051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Экономическая ценность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древесных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ресурсов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27 753,44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55 245,4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27 807,67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26 076,7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74 411,3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075877"/>
                  </a:ext>
                </a:extLst>
              </a:tr>
              <a:tr h="1051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Экономическая ценность годового потока использования древесных ресурсов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738,04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1 469,14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739,41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693,46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1 973,83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18406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61085" y="643507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11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61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945" y="691376"/>
            <a:ext cx="8911687" cy="65084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3035" y="1342223"/>
            <a:ext cx="10663505" cy="5631366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150" dirty="0">
                <a:solidFill>
                  <a:schemeClr val="tx1"/>
                </a:solidFill>
              </a:rPr>
              <a:t>Лесные ресурсы обеспечивают сырьем деревообрабатывающую </a:t>
            </a:r>
            <a:r>
              <a:rPr lang="ru-RU" sz="2150" dirty="0" smtClean="0">
                <a:solidFill>
                  <a:schemeClr val="tx1"/>
                </a:solidFill>
              </a:rPr>
              <a:t>промышленность. Объем </a:t>
            </a:r>
            <a:r>
              <a:rPr lang="ru-RU" sz="2150" dirty="0">
                <a:solidFill>
                  <a:schemeClr val="tx1"/>
                </a:solidFill>
              </a:rPr>
              <a:t>заготовленной древесины составляет от 5 до 7 млн </a:t>
            </a:r>
            <a:r>
              <a:rPr lang="ru-RU" sz="2150" dirty="0" smtClean="0">
                <a:solidFill>
                  <a:schemeClr val="tx1"/>
                </a:solidFill>
              </a:rPr>
              <a:t>м</a:t>
            </a:r>
            <a:r>
              <a:rPr lang="ru-RU" sz="2150" baseline="30000" dirty="0" smtClean="0">
                <a:solidFill>
                  <a:schemeClr val="tx1"/>
                </a:solidFill>
              </a:rPr>
              <a:t>3</a:t>
            </a:r>
            <a:r>
              <a:rPr lang="ru-RU" sz="2150" dirty="0" smtClean="0">
                <a:solidFill>
                  <a:schemeClr val="tx1"/>
                </a:solidFill>
              </a:rPr>
              <a:t>. </a:t>
            </a:r>
            <a:r>
              <a:rPr lang="ru-RU" sz="2150" dirty="0">
                <a:solidFill>
                  <a:schemeClr val="tx1"/>
                </a:solidFill>
              </a:rPr>
              <a:t>Ежегодно </a:t>
            </a:r>
            <a:r>
              <a:rPr lang="ru-RU" sz="2150" dirty="0" smtClean="0">
                <a:solidFill>
                  <a:schemeClr val="tx1"/>
                </a:solidFill>
              </a:rPr>
              <a:t>отгружается товаров </a:t>
            </a:r>
            <a:r>
              <a:rPr lang="ru-RU" sz="2150" dirty="0">
                <a:solidFill>
                  <a:schemeClr val="tx1"/>
                </a:solidFill>
              </a:rPr>
              <a:t>в среднем на сумму около 18 млрд рублей. Доля экспорта продукции из </a:t>
            </a:r>
            <a:r>
              <a:rPr lang="ru-RU" sz="2150" dirty="0" smtClean="0">
                <a:solidFill>
                  <a:schemeClr val="tx1"/>
                </a:solidFill>
              </a:rPr>
              <a:t>древесины от </a:t>
            </a:r>
            <a:r>
              <a:rPr lang="ru-RU" sz="2150" dirty="0">
                <a:solidFill>
                  <a:schemeClr val="tx1"/>
                </a:solidFill>
              </a:rPr>
              <a:t>общего объема экспорта из региона составляет 50,2%. В областной </a:t>
            </a:r>
            <a:r>
              <a:rPr lang="ru-RU" sz="2150" dirty="0" smtClean="0">
                <a:solidFill>
                  <a:schemeClr val="tx1"/>
                </a:solidFill>
              </a:rPr>
              <a:t>бюджет в 2020 году за использование </a:t>
            </a:r>
            <a:r>
              <a:rPr lang="ru-RU" sz="2150" dirty="0">
                <a:solidFill>
                  <a:schemeClr val="tx1"/>
                </a:solidFill>
              </a:rPr>
              <a:t>лесных ресурсов поступило 425,2 млн рублей</a:t>
            </a:r>
            <a:r>
              <a:rPr lang="ru-RU" sz="2150" dirty="0" smtClean="0">
                <a:solidFill>
                  <a:schemeClr val="tx1"/>
                </a:solidFill>
              </a:rPr>
              <a:t>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150" dirty="0" smtClean="0">
                <a:solidFill>
                  <a:schemeClr val="tx1"/>
                </a:solidFill>
              </a:rPr>
              <a:t>Вред </a:t>
            </a:r>
            <a:r>
              <a:rPr lang="ru-RU" sz="2150" dirty="0">
                <a:solidFill>
                  <a:schemeClr val="tx1"/>
                </a:solidFill>
              </a:rPr>
              <a:t>ресурсам леса наносится лесными пожарами, 84% которых носит антропогенный характер. Сумма нанесенного ущерба лесными пожарами колеблется от 0,72 до 89,02 млн руб. </a:t>
            </a:r>
            <a:endParaRPr lang="ru-RU" sz="215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1085" y="643507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12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68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88" y="675685"/>
            <a:ext cx="8911687" cy="7140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275" y="1282389"/>
            <a:ext cx="10457715" cy="5274527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40" dirty="0" smtClean="0">
                <a:solidFill>
                  <a:schemeClr val="tx1"/>
                </a:solidFill>
              </a:rPr>
              <a:t>В </a:t>
            </a:r>
            <a:r>
              <a:rPr lang="ru-RU" sz="2040" dirty="0">
                <a:solidFill>
                  <a:schemeClr val="tx1"/>
                </a:solidFill>
              </a:rPr>
              <a:t>результате незаконной рубки заготавливается около 17 тыс. м</a:t>
            </a:r>
            <a:r>
              <a:rPr lang="ru-RU" sz="2040" baseline="30000" dirty="0">
                <a:solidFill>
                  <a:schemeClr val="tx1"/>
                </a:solidFill>
              </a:rPr>
              <a:t>3</a:t>
            </a:r>
            <a:r>
              <a:rPr lang="ru-RU" sz="2040" dirty="0">
                <a:solidFill>
                  <a:schemeClr val="tx1"/>
                </a:solidFill>
              </a:rPr>
              <a:t> древесины, сумма нанесенного ущерба колеблется от 67,5 до 187,4 млн руб.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40" dirty="0">
                <a:solidFill>
                  <a:schemeClr val="tx1"/>
                </a:solidFill>
              </a:rPr>
              <a:t>Использование древесных ресурсов леса носит </a:t>
            </a:r>
            <a:r>
              <a:rPr lang="ru-RU" sz="2040" dirty="0" err="1">
                <a:solidFill>
                  <a:schemeClr val="tx1"/>
                </a:solidFill>
              </a:rPr>
              <a:t>неистощительный</a:t>
            </a:r>
            <a:r>
              <a:rPr lang="ru-RU" sz="2040" dirty="0">
                <a:solidFill>
                  <a:schemeClr val="tx1"/>
                </a:solidFill>
              </a:rPr>
              <a:t> характер. Расчетная лесосека используется на 13-18%. Н</a:t>
            </a:r>
            <a:r>
              <a:rPr lang="ru-RU" sz="2040" dirty="0" smtClean="0">
                <a:solidFill>
                  <a:schemeClr val="tx1"/>
                </a:solidFill>
              </a:rPr>
              <a:t>аблюдается </a:t>
            </a:r>
            <a:r>
              <a:rPr lang="ru-RU" sz="2040" dirty="0">
                <a:solidFill>
                  <a:schemeClr val="tx1"/>
                </a:solidFill>
              </a:rPr>
              <a:t>рост ее использования более, чем на 5%, за последние 5 лет. Наносимый ущерб от пожаров совместно с легальными и нелегальными заготовками древесины не превышают объема расчетной лесосеки. </a:t>
            </a:r>
            <a:endParaRPr lang="ru-RU" sz="2040" dirty="0" smtClean="0">
              <a:solidFill>
                <a:schemeClr val="tx1"/>
              </a:solidFill>
            </a:endParaRP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40" dirty="0">
                <a:solidFill>
                  <a:schemeClr val="tx1"/>
                </a:solidFill>
              </a:rPr>
              <a:t>В последние годы плановые показатели объема лесовосстановительных работ ежегодно фактически превышаются на 11,7 – 70,6 </a:t>
            </a:r>
            <a:r>
              <a:rPr lang="ru-RU" sz="2040" dirty="0" smtClean="0">
                <a:solidFill>
                  <a:schemeClr val="tx1"/>
                </a:solidFill>
              </a:rPr>
              <a:t>%.</a:t>
            </a:r>
            <a:endParaRPr lang="ru-RU" sz="204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1085" y="643507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13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14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5964" y="1145535"/>
            <a:ext cx="10548648" cy="3777622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Денежная </a:t>
            </a:r>
            <a:r>
              <a:rPr lang="ru-RU" sz="2200" dirty="0">
                <a:solidFill>
                  <a:schemeClr val="tx1"/>
                </a:solidFill>
              </a:rPr>
              <a:t>оценка древесных ресурсов леса показала, что их экономическая </a:t>
            </a:r>
            <a:r>
              <a:rPr lang="ru-RU" sz="2200" dirty="0" smtClean="0">
                <a:solidFill>
                  <a:schemeClr val="tx1"/>
                </a:solidFill>
              </a:rPr>
              <a:t>ценность составляет </a:t>
            </a:r>
            <a:r>
              <a:rPr lang="ru-RU" sz="2200" dirty="0">
                <a:solidFill>
                  <a:schemeClr val="tx1"/>
                </a:solidFill>
              </a:rPr>
              <a:t>от 26 076 млн руб. до 74 411 млн руб., что связано с изменением </a:t>
            </a:r>
            <a:r>
              <a:rPr lang="ru-RU" sz="2200" dirty="0" smtClean="0">
                <a:solidFill>
                  <a:schemeClr val="tx1"/>
                </a:solidFill>
              </a:rPr>
              <a:t>аукционных цен</a:t>
            </a:r>
            <a:r>
              <a:rPr lang="ru-RU" sz="2200" dirty="0">
                <a:solidFill>
                  <a:schemeClr val="tx1"/>
                </a:solidFill>
              </a:rPr>
              <a:t>. Экономическая ценность годового потока использования древесины колеблется от </a:t>
            </a:r>
            <a:r>
              <a:rPr lang="ru-RU" sz="2200" dirty="0" smtClean="0">
                <a:solidFill>
                  <a:schemeClr val="tx1"/>
                </a:solidFill>
              </a:rPr>
              <a:t>693 до </a:t>
            </a:r>
            <a:r>
              <a:rPr lang="ru-RU" sz="2200" dirty="0">
                <a:solidFill>
                  <a:schemeClr val="tx1"/>
                </a:solidFill>
              </a:rPr>
              <a:t>1 973 млн руб. Это связано с различной аукционной ценой на древесину, </a:t>
            </a:r>
            <a:r>
              <a:rPr lang="ru-RU" sz="2200" dirty="0" smtClean="0">
                <a:solidFill>
                  <a:schemeClr val="tx1"/>
                </a:solidFill>
              </a:rPr>
              <a:t>объемом заготовок </a:t>
            </a:r>
            <a:r>
              <a:rPr lang="ru-RU" sz="2200" dirty="0">
                <a:solidFill>
                  <a:schemeClr val="tx1"/>
                </a:solidFill>
              </a:rPr>
              <a:t>и разным сочетанием в заготовках пород лиственных и хвойных деревьев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Доля экономической ценности древесных ресурсов в годовом потоке </a:t>
            </a:r>
            <a:r>
              <a:rPr lang="ru-RU" sz="2200" dirty="0" smtClean="0">
                <a:solidFill>
                  <a:schemeClr val="tx1"/>
                </a:solidFill>
              </a:rPr>
              <a:t>использования природного </a:t>
            </a:r>
            <a:r>
              <a:rPr lang="ru-RU" sz="2200" dirty="0">
                <a:solidFill>
                  <a:schemeClr val="tx1"/>
                </a:solidFill>
              </a:rPr>
              <a:t>капитала составляет 0,89%.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1085" y="643507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281" y="624110"/>
            <a:ext cx="8911687" cy="691734"/>
          </a:xfrm>
        </p:spPr>
        <p:txBody>
          <a:bodyPr>
            <a:normAutofit/>
          </a:bodyPr>
          <a:lstStyle/>
          <a:p>
            <a:r>
              <a:rPr lang="ru-RU" sz="3200" dirty="0"/>
              <a:t>Апробация работы и публикации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671" y="1408771"/>
            <a:ext cx="9608905" cy="3777622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/>
              <a:t>По материалам магистерской диссертации были подготовлены </a:t>
            </a:r>
            <a:r>
              <a:rPr lang="ru-RU" sz="2000" dirty="0" smtClean="0"/>
              <a:t>доклады для заочного </a:t>
            </a:r>
            <a:r>
              <a:rPr lang="ru-RU" sz="2000" dirty="0"/>
              <a:t>участия во Всероссийской научно-практической </a:t>
            </a:r>
            <a:r>
              <a:rPr lang="ru-RU" sz="2000" dirty="0" smtClean="0"/>
              <a:t>конференции с международным </a:t>
            </a:r>
            <a:r>
              <a:rPr lang="ru-RU" sz="2000" dirty="0"/>
              <a:t>участием «Экология и управление </a:t>
            </a:r>
            <a:r>
              <a:rPr lang="ru-RU" sz="2000" dirty="0" smtClean="0"/>
              <a:t>природопользованием. Экологическая безопасность территорий </a:t>
            </a:r>
            <a:r>
              <a:rPr lang="ru-RU" sz="2000" dirty="0"/>
              <a:t>(проблемы и пути решения): сборник научных трудов IV </a:t>
            </a:r>
            <a:r>
              <a:rPr lang="ru-RU" sz="2000" dirty="0" smtClean="0"/>
              <a:t>» (</a:t>
            </a:r>
            <a:r>
              <a:rPr lang="ru-RU" sz="2000" dirty="0"/>
              <a:t>2020 г.) и LXX научной студенческой </a:t>
            </a:r>
            <a:r>
              <a:rPr lang="ru-RU" sz="2000" dirty="0" smtClean="0"/>
              <a:t>конференции Биологического института «</a:t>
            </a:r>
            <a:r>
              <a:rPr lang="ru-RU" sz="2000" dirty="0"/>
              <a:t>СТАРТ В НАУКУ</a:t>
            </a:r>
            <a:r>
              <a:rPr lang="ru-RU" sz="2000" dirty="0" smtClean="0"/>
              <a:t>» (</a:t>
            </a:r>
            <a:r>
              <a:rPr lang="ru-RU" sz="2000" dirty="0"/>
              <a:t>2021 г</a:t>
            </a:r>
            <a:r>
              <a:rPr lang="ru-RU" sz="2000" dirty="0" smtClean="0"/>
              <a:t>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1085" y="643507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39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701" y="624110"/>
            <a:ext cx="8911687" cy="773509"/>
          </a:xfrm>
        </p:spPr>
        <p:txBody>
          <a:bodyPr/>
          <a:lstStyle/>
          <a:p>
            <a:r>
              <a:rPr lang="ru-RU" dirty="0" smtClean="0"/>
              <a:t>БЛАГОДАРНОСТЬ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881" y="1397619"/>
            <a:ext cx="9576768" cy="4612888"/>
          </a:xfrm>
        </p:spPr>
        <p:txBody>
          <a:bodyPr>
            <a:normAutofit fontScale="925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/>
              <a:t>	Выражаю благодарность научному руководителю, зав. кафедрой </a:t>
            </a:r>
            <a:r>
              <a:rPr lang="ru-RU" sz="2200" dirty="0" smtClean="0"/>
              <a:t>экологии, природопользования и </a:t>
            </a:r>
            <a:r>
              <a:rPr lang="ru-RU" sz="2200" dirty="0"/>
              <a:t>экологической </a:t>
            </a:r>
            <a:r>
              <a:rPr lang="ru-RU" sz="2200" dirty="0" smtClean="0"/>
              <a:t>инженерии, к.б.н</a:t>
            </a:r>
            <a:r>
              <a:rPr lang="ru-RU" sz="2200" dirty="0"/>
              <a:t>., д.т.н., </a:t>
            </a:r>
            <a:r>
              <a:rPr lang="ru-RU" sz="2200" dirty="0" smtClean="0"/>
              <a:t>профессору Александру Мартыновичу Адаму,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/>
              <a:t>к</a:t>
            </a:r>
            <a:r>
              <a:rPr lang="ru-RU" sz="2200" dirty="0" smtClean="0"/>
              <a:t>онсультанту, старшему </a:t>
            </a:r>
            <a:r>
              <a:rPr lang="ru-RU" sz="2200" dirty="0"/>
              <a:t>преподавателю Николаю Иннокентьевичу Лаптеву за помощь в написании магистерской </a:t>
            </a:r>
            <a:r>
              <a:rPr lang="ru-RU" sz="2200" dirty="0" smtClean="0"/>
              <a:t>диссертации,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/>
              <a:t>а </a:t>
            </a:r>
            <a:r>
              <a:rPr lang="ru-RU" sz="2200" dirty="0"/>
              <a:t>так же консультанту </a:t>
            </a:r>
            <a:r>
              <a:rPr lang="ru-RU" sz="2200" dirty="0" smtClean="0"/>
              <a:t>отдела </a:t>
            </a:r>
            <a:r>
              <a:rPr lang="ru-RU" sz="2200" dirty="0"/>
              <a:t>организации лесопользования и государственной </a:t>
            </a:r>
            <a:r>
              <a:rPr lang="ru-RU" sz="2200" dirty="0" smtClean="0"/>
              <a:t>экспертизы Департамента лесного хозяйства </a:t>
            </a:r>
            <a:r>
              <a:rPr lang="ru-RU" sz="2200" dirty="0"/>
              <a:t>Томской области </a:t>
            </a:r>
            <a:r>
              <a:rPr lang="ru-RU" sz="2200" dirty="0" smtClean="0"/>
              <a:t>Пропастиловой Ольге Юрьевне за помощь и консультации в период прохождения производственной практики.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661085" y="643507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16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89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9795" cy="8203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252546"/>
            <a:ext cx="6227690" cy="702527"/>
          </a:xfrm>
          <a:solidFill>
            <a:srgbClr val="899C4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8691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0704" y="1416205"/>
            <a:ext cx="10684456" cy="4847063"/>
          </a:xfrm>
        </p:spPr>
        <p:txBody>
          <a:bodyPr>
            <a:normAutofit fontScale="55000" lnSpcReduction="20000"/>
          </a:bodyPr>
          <a:lstStyle/>
          <a:p>
            <a:pPr marL="0" indent="45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4000" dirty="0" smtClean="0"/>
              <a:t>Актуальность </a:t>
            </a:r>
            <a:r>
              <a:rPr lang="ru-RU" sz="4000" dirty="0"/>
              <a:t>работы определяется тем, что лес как особый вид биогеоценоза в экономическом отношении представляет совокупность ресурсов, каждый из которых является источником потребительских стоимостей. Уникальность лесных ресурсов среди других природных ресурсов проявляется в реализации всех четырех функций природного капитала: 1) обеспечение сырьем; 2) регулирующие (</a:t>
            </a:r>
            <a:r>
              <a:rPr lang="ru-RU" sz="4000" dirty="0" err="1"/>
              <a:t>экосистемные</a:t>
            </a:r>
            <a:r>
              <a:rPr lang="ru-RU" sz="4000" dirty="0"/>
              <a:t>) функции; 3) обеспечение людей «духовными» природными услугами, такими как рекреация, эстетическое удовольствие; 4) обеспечение здоровья людей.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34210" y="639633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024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7159" y="624110"/>
            <a:ext cx="10925946" cy="3777622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/>
              <a:t>Объект исследования – природный капитал.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/>
              <a:t>Предмет исследования – лесные ресурсы.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/>
              <a:t>Цель – оценка значения лесных ресурсов в природном капитале Томской области.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 smtClean="0"/>
              <a:t>Задачи:</a:t>
            </a:r>
            <a:endParaRPr lang="ru-RU" sz="1700" dirty="0"/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 smtClean="0"/>
              <a:t>1. Освоить </a:t>
            </a:r>
            <a:r>
              <a:rPr lang="ru-RU" sz="1700" dirty="0"/>
              <a:t>методику экономической оценки природных </a:t>
            </a:r>
            <a:r>
              <a:rPr lang="ru-RU" sz="1700" dirty="0" smtClean="0"/>
              <a:t>ресурсов.</a:t>
            </a:r>
            <a:endParaRPr lang="ru-RU" sz="1700" dirty="0"/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 smtClean="0"/>
              <a:t>2. Изучить </a:t>
            </a:r>
            <a:r>
              <a:rPr lang="ru-RU" sz="1700" dirty="0"/>
              <a:t>состояние, использование и воспроизводство лесных </a:t>
            </a:r>
            <a:r>
              <a:rPr lang="ru-RU" sz="1700" dirty="0" smtClean="0"/>
              <a:t>ресурсов.</a:t>
            </a:r>
            <a:endParaRPr lang="ru-RU" sz="1700" dirty="0"/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 smtClean="0"/>
              <a:t>3. Изучить </a:t>
            </a:r>
            <a:r>
              <a:rPr lang="ru-RU" sz="1700" dirty="0"/>
              <a:t>антропогенное воздействие на лесные </a:t>
            </a:r>
            <a:r>
              <a:rPr lang="ru-RU" sz="1700" dirty="0" smtClean="0"/>
              <a:t>ресурсы.</a:t>
            </a:r>
            <a:endParaRPr lang="ru-RU" sz="1700" dirty="0"/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 smtClean="0"/>
              <a:t>4. Проанализировать </a:t>
            </a:r>
            <a:r>
              <a:rPr lang="ru-RU" sz="1700" dirty="0"/>
              <a:t>значение лесных ресурсов в природном капитале Томской области.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/>
              <a:t>Защищаемые положения: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/>
              <a:t>1. Использование древесных ресурсов Томской области носит </a:t>
            </a:r>
            <a:r>
              <a:rPr lang="ru-RU" sz="1700" dirty="0" err="1"/>
              <a:t>неистощительный</a:t>
            </a:r>
            <a:r>
              <a:rPr lang="ru-RU" sz="1700" dirty="0"/>
              <a:t> </a:t>
            </a:r>
            <a:r>
              <a:rPr lang="ru-RU" sz="1700" dirty="0" smtClean="0"/>
              <a:t>характер</a:t>
            </a:r>
            <a:r>
              <a:rPr lang="ru-RU" sz="1700" dirty="0"/>
              <a:t>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 smtClean="0"/>
              <a:t>2. Томская </a:t>
            </a:r>
            <a:r>
              <a:rPr lang="ru-RU" sz="1700" dirty="0"/>
              <a:t>область обладает большим потенциалом для повышения значимости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/>
              <a:t>лесных ресурсов в </a:t>
            </a:r>
            <a:r>
              <a:rPr lang="ru-RU" sz="1700" dirty="0" smtClean="0"/>
              <a:t>экономике.</a:t>
            </a:r>
            <a:endParaRPr lang="ru-RU" sz="17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34210" y="639633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33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83" y="126295"/>
            <a:ext cx="8849400" cy="6270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67" y="127131"/>
            <a:ext cx="1160082" cy="1137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5223" y="6308539"/>
            <a:ext cx="597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1 – </a:t>
            </a:r>
            <a:r>
              <a:rPr lang="ru-RU" dirty="0" smtClean="0"/>
              <a:t>Карта-схема лесов Томской области</a:t>
            </a:r>
          </a:p>
          <a:p>
            <a:pPr algn="ctr"/>
            <a:r>
              <a:rPr lang="ru-RU" sz="1400" i="1" dirty="0"/>
              <a:t>Источник: </a:t>
            </a:r>
            <a:r>
              <a:rPr lang="en-US" sz="1400" i="1" dirty="0"/>
              <a:t>https://</a:t>
            </a:r>
            <a:r>
              <a:rPr lang="en-US" sz="1400" i="1" dirty="0" smtClean="0"/>
              <a:t>docs.cntd.ru/document/467927500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834210" y="639633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9876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Осина: описание, применение, сбор — Алтайский Кед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4" y="3990927"/>
            <a:ext cx="2501589" cy="22504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азновидности берё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34" y="997480"/>
            <a:ext cx="2399277" cy="221195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сна: посадка и уход на участке, выращивание из семян, болезни и вредител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84" y="997480"/>
            <a:ext cx="2440760" cy="2211956"/>
          </a:xfrm>
          <a:prstGeom prst="flowChar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ерево кедр: фото и описание видов кедровой сосны, уход и выращивание кедр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r="16577"/>
          <a:stretch/>
        </p:blipFill>
        <p:spPr bwMode="auto">
          <a:xfrm>
            <a:off x="8654964" y="998987"/>
            <a:ext cx="2370510" cy="22119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ихта сибирская: фото и описание | Строительство. Деревянные и др. материал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06" y="4003288"/>
            <a:ext cx="2522119" cy="22381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Тополь - виды и разновидности дерева, посадка и уход, фото топол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05" y="3990926"/>
            <a:ext cx="2370510" cy="22504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87956" y="6242446"/>
            <a:ext cx="15071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/>
              <a:t>ОСИНА</a:t>
            </a:r>
          </a:p>
          <a:p>
            <a:pPr algn="ctr"/>
            <a:r>
              <a:rPr lang="ru-RU" sz="1700" dirty="0" smtClean="0"/>
              <a:t>1 907 тыс. га</a:t>
            </a:r>
            <a:endParaRPr lang="ru-RU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2587957" y="3176916"/>
            <a:ext cx="15071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/>
              <a:t>БЕРЁЗА</a:t>
            </a:r>
          </a:p>
          <a:p>
            <a:pPr algn="ctr"/>
            <a:r>
              <a:rPr lang="ru-RU" sz="1700" dirty="0" smtClean="0"/>
              <a:t>6 891 тыс. га</a:t>
            </a:r>
            <a:endParaRPr lang="ru-RU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7993" y="3176916"/>
            <a:ext cx="15071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/>
              <a:t>СОСНА</a:t>
            </a:r>
          </a:p>
          <a:p>
            <a:pPr algn="ctr"/>
            <a:r>
              <a:rPr lang="ru-RU" sz="1700" dirty="0" smtClean="0"/>
              <a:t>5 552 тыс. га</a:t>
            </a:r>
            <a:endParaRPr lang="ru-RU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9119835" y="3176916"/>
            <a:ext cx="15071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/>
              <a:t>КЕДР</a:t>
            </a:r>
          </a:p>
          <a:p>
            <a:pPr algn="ctr"/>
            <a:r>
              <a:rPr lang="ru-RU" sz="1700" dirty="0" smtClean="0"/>
              <a:t>3 663 тыс. га</a:t>
            </a:r>
            <a:endParaRPr lang="ru-RU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5534643" y="6242447"/>
            <a:ext cx="20938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/>
              <a:t>ДРУГИЕ ХВОЙНЫЕ</a:t>
            </a:r>
          </a:p>
          <a:p>
            <a:pPr algn="ctr"/>
            <a:r>
              <a:rPr lang="ru-RU" sz="1700" dirty="0" smtClean="0"/>
              <a:t>1 095 тыс. га</a:t>
            </a:r>
            <a:endParaRPr lang="ru-RU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8654964" y="6241412"/>
            <a:ext cx="24368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/>
              <a:t>ДРУГИЕ ЛИСТВЕННЫЕ</a:t>
            </a:r>
          </a:p>
          <a:p>
            <a:pPr algn="ctr"/>
            <a:r>
              <a:rPr lang="ru-RU" sz="1700" dirty="0" smtClean="0"/>
              <a:t>167 тыс. га</a:t>
            </a:r>
            <a:endParaRPr lang="ru-RU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4953" y="73414"/>
            <a:ext cx="111332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РАСПРЕДЕЛЕНИЕ ПЛОЩАДИ </a:t>
            </a:r>
            <a:r>
              <a:rPr lang="ru-RU" sz="2500" dirty="0" smtClean="0"/>
              <a:t>ЛЕСОВ ПО </a:t>
            </a:r>
            <a:r>
              <a:rPr lang="ru-RU" sz="2500" dirty="0"/>
              <a:t>ПРЕОБЛАДАЮЩИМ ПОРОДАМ</a:t>
            </a:r>
          </a:p>
        </p:txBody>
      </p:sp>
    </p:spTree>
    <p:extLst>
      <p:ext uri="{BB962C8B-B14F-4D97-AF65-F5344CB8AC3E}">
        <p14:creationId xmlns:p14="http://schemas.microsoft.com/office/powerpoint/2010/main" val="2246675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73674" y="6374386"/>
            <a:ext cx="586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3 </a:t>
            </a:r>
            <a:r>
              <a:rPr lang="ru-RU" dirty="0"/>
              <a:t>– Использование расчётной </a:t>
            </a:r>
            <a:r>
              <a:rPr lang="ru-RU" dirty="0" smtClean="0"/>
              <a:t>лесосеки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34210" y="639633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977878"/>
              </p:ext>
            </p:extLst>
          </p:nvPr>
        </p:nvGraphicFramePr>
        <p:xfrm>
          <a:off x="1624263" y="225436"/>
          <a:ext cx="10567737" cy="611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9942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155529"/>
              </p:ext>
            </p:extLst>
          </p:nvPr>
        </p:nvGraphicFramePr>
        <p:xfrm>
          <a:off x="1650379" y="133815"/>
          <a:ext cx="10192215" cy="620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4050" y="6333893"/>
            <a:ext cx="870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4</a:t>
            </a:r>
            <a:r>
              <a:rPr lang="ru-RU" dirty="0" smtClean="0"/>
              <a:t> </a:t>
            </a:r>
            <a:r>
              <a:rPr lang="ru-RU" dirty="0"/>
              <a:t>– Динамика лесных пожаров и объём сгоревшей древесины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34210" y="639633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40173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55664" y="6283041"/>
            <a:ext cx="698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5 </a:t>
            </a:r>
            <a:r>
              <a:rPr lang="ru-RU" dirty="0"/>
              <a:t>– Динамика нелегальной заготовки древесины</a:t>
            </a: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61518689"/>
              </p:ext>
            </p:extLst>
          </p:nvPr>
        </p:nvGraphicFramePr>
        <p:xfrm>
          <a:off x="1628078" y="323385"/>
          <a:ext cx="9876534" cy="595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34210" y="639633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48451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286135"/>
              </p:ext>
            </p:extLst>
          </p:nvPr>
        </p:nvGraphicFramePr>
        <p:xfrm>
          <a:off x="1460810" y="122664"/>
          <a:ext cx="10281424" cy="627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64856" y="6400800"/>
            <a:ext cx="643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6 </a:t>
            </a:r>
            <a:r>
              <a:rPr lang="ru-RU" dirty="0"/>
              <a:t>– Динамика лесовосстановительных работ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34210" y="639633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9964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1150</TotalTime>
  <Words>754</Words>
  <Application>Microsoft Office PowerPoint</Application>
  <PresentationFormat>Широкоэкранный</PresentationFormat>
  <Paragraphs>148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Министерство науки и высшего образования Российской Федерации НАЦИОНАЛЬНЫЙ ИССЛЕДОВАТЕЛЬСКИЙ ТОМСКИЙ ГОСУДАРСТВЕННЫЙ УНИВЕРСИТЕТ (НИ ТГУ) Институт биологии, экологии, почвоведения, сельского и лесного хозяйства (Биологический институт) Кафедра экологии, природопользования и экологической инженерии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ЗАКЛЮЧЕНИЕ</vt:lpstr>
      <vt:lpstr>Заключение</vt:lpstr>
      <vt:lpstr>Апробация работы и публикации</vt:lpstr>
      <vt:lpstr>БЛАГОДАРНОСТЬ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Ангелина</dc:creator>
  <cp:lastModifiedBy>Ангелина</cp:lastModifiedBy>
  <cp:revision>52</cp:revision>
  <dcterms:created xsi:type="dcterms:W3CDTF">2022-05-31T16:31:37Z</dcterms:created>
  <dcterms:modified xsi:type="dcterms:W3CDTF">2022-06-16T01:49:26Z</dcterms:modified>
</cp:coreProperties>
</file>