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73" r:id="rId3"/>
    <p:sldId id="264" r:id="rId4"/>
    <p:sldId id="272" r:id="rId5"/>
    <p:sldId id="259" r:id="rId6"/>
    <p:sldId id="267" r:id="rId7"/>
    <p:sldId id="260" r:id="rId8"/>
    <p:sldId id="268" r:id="rId9"/>
    <p:sldId id="269" r:id="rId10"/>
    <p:sldId id="271" r:id="rId11"/>
    <p:sldId id="270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8F022-1AD7-4186-BD5E-30211BD12D40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59315-10D8-467D-92AC-85DA18C07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4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59315-10D8-467D-92AC-85DA18C0732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3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59315-10D8-467D-92AC-85DA18C0732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8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59315-10D8-467D-92AC-85DA18C0732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27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23F90-9228-4CE5-B259-2395475A78A5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CF2DC91-6C6A-4728-B5FA-2B5C483E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5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7CBE-AA90-4252-921B-C99E32589B59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F2DC91-6C6A-4728-B5FA-2B5C483E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02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7CBE-AA90-4252-921B-C99E32589B59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F2DC91-6C6A-4728-B5FA-2B5C483E214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931528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7CBE-AA90-4252-921B-C99E32589B59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F2DC91-6C6A-4728-B5FA-2B5C483E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9095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7CBE-AA90-4252-921B-C99E32589B59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F2DC91-6C6A-4728-B5FA-2B5C483E214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621113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7CBE-AA90-4252-921B-C99E32589B59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F2DC91-6C6A-4728-B5FA-2B5C483E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315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46748-AA6A-4F8C-818C-150AC62361D6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DC91-6C6A-4728-B5FA-2B5C483E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57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4207-318E-4F72-9501-167A156C5FB4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DC91-6C6A-4728-B5FA-2B5C483E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0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6A4A-391E-4A27-BFF4-2D974DA4F707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DC91-6C6A-4728-B5FA-2B5C483E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837E-10F7-4824-8F5C-0239447B69E3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F2DC91-6C6A-4728-B5FA-2B5C483E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3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18C9-0AA5-45EA-BCC5-305C43BAB8A6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F2DC91-6C6A-4728-B5FA-2B5C483E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18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D505-4263-4A1E-BFE1-08128B010960}" type="datetime1">
              <a:rPr lang="ru-RU" smtClean="0"/>
              <a:t>17.06.2022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F2DC91-6C6A-4728-B5FA-2B5C483E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52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F987-F5CE-43BE-8748-58F1643B972C}" type="datetime1">
              <a:rPr lang="ru-RU" smtClean="0"/>
              <a:t>17.06.2022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DC91-6C6A-4728-B5FA-2B5C483E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3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0F39-3C5D-4412-8D97-63E4F98F7CBF}" type="datetime1">
              <a:rPr lang="ru-RU" smtClean="0"/>
              <a:t>17.06.2022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DC91-6C6A-4728-B5FA-2B5C483E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58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5BA2-2AEE-4E1E-8FCF-CD84053C3CAD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DC91-6C6A-4728-B5FA-2B5C483E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5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F191-1A25-4BAF-ACF1-1872CD5EB5C2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F2DC91-6C6A-4728-B5FA-2B5C483E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23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67CBE-AA90-4252-921B-C99E32589B59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CF2DC91-6C6A-4728-B5FA-2B5C483E21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57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9504" y="-833228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Calibri "/>
              </a:rPr>
              <a:t>Министерство науки и высшего образования Российской Федерации</a:t>
            </a:r>
            <a:r>
              <a:rPr lang="ru-RU" sz="2000" dirty="0" smtClean="0">
                <a:effectLst/>
                <a:latin typeface="Calibri "/>
              </a:rPr>
              <a:t/>
            </a:r>
            <a:br>
              <a:rPr lang="ru-RU" sz="2000" dirty="0" smtClean="0">
                <a:effectLst/>
                <a:latin typeface="Calibri "/>
              </a:rPr>
            </a:br>
            <a:r>
              <a:rPr lang="ru-RU" sz="2000" dirty="0">
                <a:latin typeface="Calibri "/>
              </a:rPr>
              <a:t>НАЦИОНАЛЬНЫЙ ИССЛЕДОВАТЕЛЬСКИЙ</a:t>
            </a:r>
            <a:r>
              <a:rPr lang="ru-RU" sz="2000" dirty="0" smtClean="0">
                <a:effectLst/>
                <a:latin typeface="Calibri "/>
              </a:rPr>
              <a:t/>
            </a:r>
            <a:br>
              <a:rPr lang="ru-RU" sz="2000" dirty="0" smtClean="0">
                <a:effectLst/>
                <a:latin typeface="Calibri "/>
              </a:rPr>
            </a:br>
            <a:r>
              <a:rPr lang="ru-RU" sz="2000" dirty="0">
                <a:latin typeface="Calibri "/>
              </a:rPr>
              <a:t>ТОМСКИЙ ГОСУДАРСТВЕННЫЙ УНИВЕРСИТЕТ (НИ ТГУ)</a:t>
            </a:r>
            <a:r>
              <a:rPr lang="ru-RU" sz="2000" dirty="0" smtClean="0">
                <a:effectLst/>
                <a:latin typeface="Calibri "/>
              </a:rPr>
              <a:t/>
            </a:r>
            <a:br>
              <a:rPr lang="ru-RU" sz="2000" dirty="0" smtClean="0">
                <a:effectLst/>
                <a:latin typeface="Calibri "/>
              </a:rPr>
            </a:br>
            <a:r>
              <a:rPr lang="ru-RU" sz="2000" dirty="0">
                <a:latin typeface="Calibri "/>
              </a:rPr>
              <a:t>Институт биологии, экологии, почвоведения, сельского и лесного хозяйства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9504" y="2761171"/>
            <a:ext cx="9494827" cy="16557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ИСПОЛЬЗОВАНИЕ ИНФОРМАЦИОННЫХ СИСТЕМ ПРИ ПРОВЕДЕНИИ ИНЖЕНЕРНО-ЭКОЛОГИЧЕСКИХ ИЗЫСКАНИЙ, НА ПРИМЕРЕ ОПИСАНИЯ РАСТИТЕЛЬНОГО И ЖИВОТНОГО МИРА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5036" y="5274428"/>
            <a:ext cx="3683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 "/>
              </a:rPr>
              <a:t>Научный руководитель ВКР</a:t>
            </a:r>
            <a:endParaRPr lang="ru-RU" sz="2000" dirty="0" smtClean="0">
              <a:effectLst/>
              <a:latin typeface="Calibri "/>
            </a:endParaRPr>
          </a:p>
          <a:p>
            <a:r>
              <a:rPr lang="ru-RU" sz="2000" dirty="0">
                <a:latin typeface="Calibri "/>
              </a:rPr>
              <a:t>д-р биол. наук, </a:t>
            </a:r>
            <a:r>
              <a:rPr lang="ru-RU" sz="2000" dirty="0" smtClean="0">
                <a:latin typeface="Calibri "/>
              </a:rPr>
              <a:t>доц.</a:t>
            </a:r>
            <a:endParaRPr lang="ru-RU" sz="2000" dirty="0">
              <a:latin typeface="Calibri "/>
            </a:endParaRPr>
          </a:p>
          <a:p>
            <a:r>
              <a:rPr lang="ru-RU" sz="2000" dirty="0" smtClean="0">
                <a:latin typeface="Calibri "/>
              </a:rPr>
              <a:t>Воробьев Данил Сергеевич</a:t>
            </a:r>
            <a:endParaRPr lang="ru-RU" sz="2000" dirty="0">
              <a:latin typeface="Calibri 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5036" y="4166579"/>
            <a:ext cx="5013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 "/>
              </a:rPr>
              <a:t>Автор работы</a:t>
            </a:r>
            <a:endParaRPr lang="ru-RU" sz="2000" dirty="0" smtClean="0">
              <a:effectLst/>
              <a:latin typeface="Calibri "/>
            </a:endParaRPr>
          </a:p>
          <a:p>
            <a:r>
              <a:rPr lang="ru-RU" sz="2000" dirty="0">
                <a:latin typeface="Calibri "/>
              </a:rPr>
              <a:t>студент группы № </a:t>
            </a:r>
            <a:r>
              <a:rPr lang="ru-RU" sz="2000" dirty="0" smtClean="0">
                <a:latin typeface="Calibri "/>
              </a:rPr>
              <a:t>012072</a:t>
            </a:r>
            <a:endParaRPr lang="ru-RU" sz="2000" dirty="0" smtClean="0">
              <a:effectLst/>
              <a:latin typeface="Calibri "/>
            </a:endParaRPr>
          </a:p>
          <a:p>
            <a:r>
              <a:rPr lang="ru-RU" sz="2000" dirty="0" smtClean="0">
                <a:latin typeface="Calibri "/>
              </a:rPr>
              <a:t>Красильникова Анастасия Максимовна</a:t>
            </a:r>
            <a:endParaRPr lang="ru-RU" sz="2000" dirty="0">
              <a:latin typeface="Calibri 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2278" y="2248984"/>
            <a:ext cx="5818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Calibri "/>
              </a:rPr>
              <a:t>ВЫПУСКНАЯ КВАЛИФИКАЦИОННАЯ РАБОТА МАГИСТРА</a:t>
            </a:r>
            <a:endParaRPr lang="ru-RU" sz="1600" dirty="0" smtClean="0">
              <a:effectLst/>
              <a:latin typeface="Calibri "/>
            </a:endParaRPr>
          </a:p>
          <a:p>
            <a:pPr algn="ctr"/>
            <a:r>
              <a:rPr lang="ru-RU" sz="1600" dirty="0">
                <a:latin typeface="Calibri "/>
              </a:rPr>
              <a:t>(МАГИСТЕРСКАЯ ДИССЕРТАЦИЯ)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21" y="4501564"/>
            <a:ext cx="2433380" cy="13613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1856" y="6418830"/>
            <a:ext cx="250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 "/>
              </a:rPr>
              <a:t>Томск – 2022</a:t>
            </a:r>
            <a:endParaRPr lang="ru-RU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27266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DC91-6C6A-4728-B5FA-2B5C483E2141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6187" t="27945" r="1597" b="20964"/>
          <a:stretch/>
        </p:blipFill>
        <p:spPr bwMode="auto">
          <a:xfrm>
            <a:off x="3067066" y="1503252"/>
            <a:ext cx="7078716" cy="4078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48625" y="6297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3 Использование информационных систем в ИЭИ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8392" y="5592814"/>
            <a:ext cx="8493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Calibri "/>
              </a:rPr>
              <a:t>Рисунок 6</a:t>
            </a:r>
            <a:r>
              <a:rPr lang="ru-RU" sz="2000" dirty="0">
                <a:latin typeface="Calibri "/>
              </a:rPr>
              <a:t>. </a:t>
            </a:r>
            <a:r>
              <a:rPr lang="ru-RU" sz="2000" dirty="0" smtClean="0">
                <a:latin typeface="Calibri "/>
              </a:rPr>
              <a:t>Источники данных</a:t>
            </a:r>
            <a:r>
              <a:rPr lang="en-US" sz="2000" dirty="0" smtClean="0">
                <a:latin typeface="Calibri "/>
              </a:rPr>
              <a:t> </a:t>
            </a:r>
            <a:r>
              <a:rPr lang="ru-RU" sz="2000" dirty="0" smtClean="0">
                <a:latin typeface="Calibri "/>
              </a:rPr>
              <a:t>Глобальной информационной системы </a:t>
            </a:r>
            <a:r>
              <a:rPr lang="ru-RU" sz="2000" dirty="0">
                <a:latin typeface="Calibri "/>
              </a:rPr>
              <a:t>о биоразнообразии </a:t>
            </a:r>
            <a:r>
              <a:rPr lang="ru-RU" sz="2000" dirty="0" smtClean="0">
                <a:latin typeface="Calibri "/>
              </a:rPr>
              <a:t>(</a:t>
            </a:r>
            <a:r>
              <a:rPr lang="en-US" sz="2000" dirty="0" smtClean="0">
                <a:latin typeface="Calibri "/>
              </a:rPr>
              <a:t>GBIF</a:t>
            </a:r>
            <a:r>
              <a:rPr lang="ru-RU" sz="2000" dirty="0" smtClean="0">
                <a:latin typeface="Calibri "/>
              </a:rPr>
              <a:t>)</a:t>
            </a:r>
            <a:r>
              <a:rPr lang="en-US" sz="2000" dirty="0" smtClean="0">
                <a:latin typeface="Calibri "/>
              </a:rPr>
              <a:t> </a:t>
            </a:r>
            <a:endParaRPr lang="ru-RU" sz="2000" dirty="0">
              <a:latin typeface="Calibri "/>
            </a:endParaRPr>
          </a:p>
        </p:txBody>
      </p:sp>
      <p:pic>
        <p:nvPicPr>
          <p:cNvPr id="12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520" y="6360800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4"/>
          <p:cNvSpPr/>
          <p:nvPr/>
        </p:nvSpPr>
        <p:spPr>
          <a:xfrm>
            <a:off x="1311579" y="6396335"/>
            <a:ext cx="77612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Использование информационных систем при проведении инженерно-экологических изысканий, на примере описания растительного и животного мира</a:t>
            </a:r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Красильникова А.М. </a:t>
            </a: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2022.</a:t>
            </a:r>
            <a:endParaRPr lang="en-US"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DC91-6C6A-4728-B5FA-2B5C483E2141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48625" y="629737"/>
            <a:ext cx="10515600" cy="6913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3 Использование информационных систем в ИЭИ</a:t>
            </a:r>
            <a:endParaRPr lang="ru-RU" sz="3200" dirty="0">
              <a:latin typeface="Calibri" panose="020F050202020403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781527" y="1196921"/>
            <a:ext cx="9649795" cy="936679"/>
            <a:chOff x="1854817" y="2979873"/>
            <a:chExt cx="9649795" cy="141082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854817" y="2979873"/>
              <a:ext cx="2364827" cy="1410825"/>
              <a:chOff x="1891863" y="1497914"/>
              <a:chExt cx="2364827" cy="1410825"/>
            </a:xfrm>
          </p:grpSpPr>
          <p:sp>
            <p:nvSpPr>
              <p:cNvPr id="6" name="Стрелка вправо 5"/>
              <p:cNvSpPr/>
              <p:nvPr/>
            </p:nvSpPr>
            <p:spPr>
              <a:xfrm>
                <a:off x="1891863" y="1497914"/>
                <a:ext cx="2364827" cy="1410825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093489" y="1822358"/>
                <a:ext cx="1686909" cy="380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err="1" smtClean="0">
                    <a:latin typeface="Calibri "/>
                  </a:rPr>
                  <a:t>предполевой</a:t>
                </a:r>
                <a:endParaRPr lang="ru-RU" dirty="0">
                  <a:latin typeface="Calibri "/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5331786" y="2979873"/>
              <a:ext cx="2475186" cy="1410825"/>
              <a:chOff x="5368832" y="1497914"/>
              <a:chExt cx="2475186" cy="1410825"/>
            </a:xfrm>
          </p:grpSpPr>
          <p:sp>
            <p:nvSpPr>
              <p:cNvPr id="7" name="Стрелка вправо 6"/>
              <p:cNvSpPr/>
              <p:nvPr/>
            </p:nvSpPr>
            <p:spPr>
              <a:xfrm>
                <a:off x="5368832" y="1497914"/>
                <a:ext cx="2475186" cy="1410825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873306" y="1901574"/>
                <a:ext cx="1686909" cy="380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Calibri "/>
                  </a:rPr>
                  <a:t>полевой</a:t>
                </a:r>
                <a:endParaRPr lang="ru-RU" dirty="0">
                  <a:latin typeface="Calibri 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9201547" y="2979873"/>
              <a:ext cx="2303065" cy="1410825"/>
              <a:chOff x="9238593" y="1497914"/>
              <a:chExt cx="2303065" cy="1410825"/>
            </a:xfrm>
          </p:grpSpPr>
          <p:sp>
            <p:nvSpPr>
              <p:cNvPr id="8" name="Стрелка вправо 7"/>
              <p:cNvSpPr/>
              <p:nvPr/>
            </p:nvSpPr>
            <p:spPr>
              <a:xfrm>
                <a:off x="9238593" y="1497914"/>
                <a:ext cx="2303065" cy="1410825"/>
              </a:xfrm>
              <a:prstGeom prst="right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480843" y="1928526"/>
                <a:ext cx="1686909" cy="380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Calibri "/>
                  </a:rPr>
                  <a:t>камеральный</a:t>
                </a:r>
                <a:endParaRPr lang="ru-RU" dirty="0">
                  <a:latin typeface="Calibri "/>
                </a:endParaRPr>
              </a:p>
            </p:txBody>
          </p:sp>
        </p:grpSp>
      </p:grpSp>
      <p:pic>
        <p:nvPicPr>
          <p:cNvPr id="18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520" y="6360800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4"/>
          <p:cNvSpPr/>
          <p:nvPr/>
        </p:nvSpPr>
        <p:spPr>
          <a:xfrm>
            <a:off x="1311579" y="6396335"/>
            <a:ext cx="77612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Использование информационных систем при проведении инженерно-экологических изысканий, на примере описания растительного и животного мира</a:t>
            </a:r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Красильникова А.М. </a:t>
            </a: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2022.</a:t>
            </a:r>
            <a:endParaRPr lang="en-US"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Рисунок 19" descr="C:\Users\User\Desktop\ТГУ 2 курс\ДААВАЙ ДАВАЙ УРА УРА\photo1653635803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"/>
          <a:stretch/>
        </p:blipFill>
        <p:spPr bwMode="auto">
          <a:xfrm>
            <a:off x="5175463" y="2115706"/>
            <a:ext cx="2025437" cy="371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1781527" y="5770520"/>
            <a:ext cx="993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 "/>
              </a:rPr>
              <a:t>Рисунок 7. Использование ИС при изучении растительного покрова и животных на разных этапах ИЭИ</a:t>
            </a:r>
            <a:r>
              <a:rPr lang="en-US" sz="2000" dirty="0" smtClean="0">
                <a:latin typeface="Calibri "/>
              </a:rPr>
              <a:t> </a:t>
            </a:r>
            <a:endParaRPr lang="ru-RU" sz="2000" dirty="0">
              <a:latin typeface="Calibri 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/>
          <a:srcRect l="13690" t="9300" b="41414"/>
          <a:stretch/>
        </p:blipFill>
        <p:spPr>
          <a:xfrm>
            <a:off x="8397270" y="2601940"/>
            <a:ext cx="3107342" cy="23658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35359" t="32584" r="12518" b="11531"/>
          <a:stretch/>
        </p:blipFill>
        <p:spPr>
          <a:xfrm>
            <a:off x="1311579" y="3490207"/>
            <a:ext cx="3782794" cy="22803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23067" t="22098" r="30842" b="14732"/>
          <a:stretch/>
        </p:blipFill>
        <p:spPr>
          <a:xfrm>
            <a:off x="1522286" y="2133600"/>
            <a:ext cx="2608641" cy="20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027" y="51246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alibri" panose="020F0502020204030204" pitchFamily="34" charset="0"/>
              </a:rPr>
              <a:t>Заключение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414" y="1168674"/>
            <a:ext cx="10547128" cy="5580992"/>
          </a:xfrm>
        </p:spPr>
        <p:txBody>
          <a:bodyPr>
            <a:noAutofit/>
          </a:bodyPr>
          <a:lstStyle/>
          <a:p>
            <a:pPr marL="0" lvl="0" indent="4572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Calibri "/>
              </a:rPr>
              <a:t>Инженерно-экологические изыскания выступают незаменимым видом деятельности </a:t>
            </a:r>
            <a:r>
              <a:rPr lang="ru-RU" sz="2000" dirty="0">
                <a:solidFill>
                  <a:prstClr val="black"/>
                </a:solidFill>
                <a:latin typeface="Calibri "/>
              </a:rPr>
              <a:t>при принятии организационных решений в области территориального планирования, планировки территории и архитектурно-строительного </a:t>
            </a:r>
            <a:r>
              <a:rPr lang="ru-RU" sz="2000" dirty="0" smtClean="0">
                <a:solidFill>
                  <a:prstClr val="black"/>
                </a:solidFill>
                <a:latin typeface="Calibri "/>
              </a:rPr>
              <a:t>проектирования. Исследование </a:t>
            </a:r>
            <a:r>
              <a:rPr lang="ru-RU" sz="2000" dirty="0">
                <a:solidFill>
                  <a:prstClr val="black"/>
                </a:solidFill>
                <a:latin typeface="Calibri "/>
              </a:rPr>
              <a:t>растительного покрова и </a:t>
            </a:r>
            <a:r>
              <a:rPr lang="ru-RU" sz="2000" dirty="0" smtClean="0">
                <a:solidFill>
                  <a:prstClr val="black"/>
                </a:solidFill>
                <a:latin typeface="Calibri "/>
              </a:rPr>
              <a:t>животных</a:t>
            </a:r>
            <a:r>
              <a:rPr lang="ru-RU" sz="2000" dirty="0">
                <a:solidFill>
                  <a:prstClr val="black"/>
                </a:solidFill>
                <a:latin typeface="Calibri 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Calibri "/>
              </a:rPr>
              <a:t>позволяет оценить существующее состояние </a:t>
            </a:r>
            <a:r>
              <a:rPr lang="ru-RU" sz="2000" dirty="0">
                <a:solidFill>
                  <a:prstClr val="black"/>
                </a:solidFill>
                <a:latin typeface="Calibri "/>
              </a:rPr>
              <a:t>территории </a:t>
            </a:r>
            <a:r>
              <a:rPr lang="ru-RU" sz="2000" dirty="0" smtClean="0">
                <a:solidFill>
                  <a:prstClr val="black"/>
                </a:solidFill>
                <a:latin typeface="Calibri 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alibri "/>
              </a:rPr>
              <a:t>и </a:t>
            </a:r>
            <a:r>
              <a:rPr lang="ru-RU" sz="2000" dirty="0" smtClean="0">
                <a:solidFill>
                  <a:prstClr val="black"/>
                </a:solidFill>
                <a:latin typeface="Calibri "/>
              </a:rPr>
              <a:t>прогнозное, при воздействии планируемой деятельности. </a:t>
            </a: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Calibri "/>
              </a:rPr>
              <a:t>Информационные </a:t>
            </a:r>
            <a:r>
              <a:rPr lang="ru-RU" sz="2000" dirty="0">
                <a:solidFill>
                  <a:prstClr val="black"/>
                </a:solidFill>
                <a:latin typeface="Calibri "/>
              </a:rPr>
              <a:t>системы выступают одним из инструментов анализа данных ИЭИ. Непосредственно увеличение числа оцифрованных материалов, архивных </a:t>
            </a:r>
            <a:r>
              <a:rPr lang="ru-RU" sz="2000" dirty="0" smtClean="0">
                <a:solidFill>
                  <a:prstClr val="black"/>
                </a:solidFill>
                <a:latin typeface="Calibri "/>
              </a:rPr>
              <a:t>источников </a:t>
            </a:r>
            <a:r>
              <a:rPr lang="ru-RU" sz="2000" dirty="0">
                <a:solidFill>
                  <a:prstClr val="black"/>
                </a:solidFill>
                <a:latin typeface="Calibri "/>
              </a:rPr>
              <a:t>со свободным </a:t>
            </a:r>
            <a:r>
              <a:rPr lang="ru-RU" sz="2000" dirty="0" smtClean="0">
                <a:solidFill>
                  <a:prstClr val="black"/>
                </a:solidFill>
                <a:latin typeface="Calibri "/>
              </a:rPr>
              <a:t>доступом, </a:t>
            </a:r>
            <a:r>
              <a:rPr lang="ru-RU" sz="2000" dirty="0">
                <a:solidFill>
                  <a:prstClr val="black"/>
                </a:solidFill>
                <a:latin typeface="Calibri "/>
              </a:rPr>
              <a:t>позволяет увеличить временной ряд анализируемых </a:t>
            </a:r>
            <a:r>
              <a:rPr lang="ru-RU" sz="2000" dirty="0" smtClean="0">
                <a:solidFill>
                  <a:prstClr val="black"/>
                </a:solidFill>
                <a:latin typeface="Calibri "/>
              </a:rPr>
              <a:t>данных и </a:t>
            </a:r>
            <a:r>
              <a:rPr lang="ru-RU" sz="2000" dirty="0">
                <a:solidFill>
                  <a:prstClr val="black"/>
                </a:solidFill>
                <a:latin typeface="Calibri "/>
              </a:rPr>
              <a:t>объем источников </a:t>
            </a:r>
            <a:r>
              <a:rPr lang="ru-RU" sz="2000" dirty="0" smtClean="0">
                <a:solidFill>
                  <a:prstClr val="black"/>
                </a:solidFill>
                <a:latin typeface="Calibri "/>
              </a:rPr>
              <a:t>для изучения </a:t>
            </a:r>
            <a:r>
              <a:rPr lang="ru-RU" sz="2000" dirty="0">
                <a:solidFill>
                  <a:prstClr val="black"/>
                </a:solidFill>
                <a:latin typeface="Calibri "/>
              </a:rPr>
              <a:t>объектов на исследуемой территории, прогнозирования дальнейших </a:t>
            </a:r>
            <a:r>
              <a:rPr lang="ru-RU" sz="2000" dirty="0" smtClean="0">
                <a:solidFill>
                  <a:prstClr val="black"/>
                </a:solidFill>
                <a:latin typeface="Calibri "/>
              </a:rPr>
              <a:t>изменений.</a:t>
            </a: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Calibri "/>
              </a:rPr>
              <a:t>Использование некоторых ИС, </a:t>
            </a:r>
            <a:r>
              <a:rPr lang="ru-RU" sz="2000" dirty="0">
                <a:solidFill>
                  <a:prstClr val="black"/>
                </a:solidFill>
                <a:latin typeface="Calibri "/>
              </a:rPr>
              <a:t>помимо выполнения задач ИЭИ, позволяет делать информацию видовом составе, биоразнообразии более доступной и прозрачной для </a:t>
            </a:r>
            <a:r>
              <a:rPr lang="ru-RU" sz="2000" dirty="0" smtClean="0">
                <a:solidFill>
                  <a:prstClr val="black"/>
                </a:solidFill>
                <a:latin typeface="Calibri "/>
              </a:rPr>
              <a:t>общественности, а наблюдения – материалом </a:t>
            </a:r>
            <a:r>
              <a:rPr lang="ru-RU" sz="2000" dirty="0">
                <a:solidFill>
                  <a:prstClr val="black"/>
                </a:solidFill>
                <a:latin typeface="Calibri "/>
              </a:rPr>
              <a:t>для </a:t>
            </a:r>
            <a:r>
              <a:rPr lang="ru-RU" sz="2000" dirty="0" smtClean="0">
                <a:solidFill>
                  <a:prstClr val="black"/>
                </a:solidFill>
                <a:latin typeface="Calibri "/>
              </a:rPr>
              <a:t>дальнейших исследований.</a:t>
            </a: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Calibri "/>
              </a:rPr>
              <a:t>Предложенная методика исследования растительного покрова и животных в рамках ИЭИ, основанная на требованиях нормативных документов и классических подходах, но включающая также и  использование современных технологий, позволяет </a:t>
            </a:r>
            <a:r>
              <a:rPr lang="ru-RU" sz="2000" dirty="0" smtClean="0">
                <a:solidFill>
                  <a:prstClr val="black"/>
                </a:solidFill>
                <a:latin typeface="Calibri "/>
              </a:rPr>
              <a:t>улучшить качество </a:t>
            </a:r>
            <a:r>
              <a:rPr lang="ru-RU" sz="2000" dirty="0" smtClean="0">
                <a:solidFill>
                  <a:prstClr val="black"/>
                </a:solidFill>
                <a:latin typeface="Calibri "/>
              </a:rPr>
              <a:t>проведения работ.</a:t>
            </a:r>
          </a:p>
          <a:p>
            <a:pPr marL="0" lvl="0" indent="457200" algn="just"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DC91-6C6A-4728-B5FA-2B5C483E2141}" type="slidenum">
              <a:rPr lang="ru-RU" smtClean="0"/>
              <a:t>12</a:t>
            </a:fld>
            <a:endParaRPr lang="ru-RU"/>
          </a:p>
        </p:txBody>
      </p:sp>
      <p:pic>
        <p:nvPicPr>
          <p:cNvPr id="7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520" y="6360800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4"/>
          <p:cNvSpPr/>
          <p:nvPr/>
        </p:nvSpPr>
        <p:spPr>
          <a:xfrm>
            <a:off x="1311579" y="6396335"/>
            <a:ext cx="77612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Использование информационных систем при проведении инженерно-экологических изысканий, на примере описания растительного и животного мира</a:t>
            </a:r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Красильникова А.М. </a:t>
            </a: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2022.</a:t>
            </a:r>
            <a:endParaRPr lang="en-US"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690" y="558840"/>
            <a:ext cx="8911687" cy="823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alibri" panose="020F0502020204030204" pitchFamily="34" charset="0"/>
              </a:rPr>
              <a:t>Оглавление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2676" y="1152907"/>
            <a:ext cx="9680026" cy="4855780"/>
          </a:xfrm>
        </p:spPr>
        <p:txBody>
          <a:bodyPr>
            <a:noAutofit/>
          </a:bodyPr>
          <a:lstStyle/>
          <a:p>
            <a:pPr marL="441325" indent="-346075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Введение</a:t>
            </a:r>
            <a:endParaRPr lang="ru-RU" sz="2000" dirty="0" smtClean="0">
              <a:solidFill>
                <a:schemeClr val="tx1"/>
              </a:solidFill>
              <a:latin typeface="Calibri "/>
            </a:endParaRPr>
          </a:p>
          <a:p>
            <a:pPr marL="441325" indent="-346075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Инженерно-экологические изыскания (ИЭИ)</a:t>
            </a:r>
          </a:p>
          <a:p>
            <a:pPr marL="441325" indent="-346075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Информационные системы (ИС)</a:t>
            </a:r>
            <a:endParaRPr lang="ru-RU" sz="2000" dirty="0">
              <a:solidFill>
                <a:schemeClr val="tx1"/>
              </a:solidFill>
              <a:latin typeface="Calibri "/>
            </a:endParaRPr>
          </a:p>
          <a:p>
            <a:pPr marL="441325" indent="-346075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Использование информационных систем в рамках ИЭИ</a:t>
            </a:r>
          </a:p>
          <a:p>
            <a:pPr marL="441325" indent="-346075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Заключение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DC91-6C6A-4728-B5FA-2B5C483E2141}" type="slidenum">
              <a:rPr lang="ru-RU" smtClean="0"/>
              <a:t>2</a:t>
            </a:fld>
            <a:endParaRPr lang="ru-RU"/>
          </a:p>
        </p:txBody>
      </p:sp>
      <p:pic>
        <p:nvPicPr>
          <p:cNvPr id="7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520" y="6360800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4"/>
          <p:cNvSpPr/>
          <p:nvPr/>
        </p:nvSpPr>
        <p:spPr>
          <a:xfrm>
            <a:off x="1311579" y="6396335"/>
            <a:ext cx="77612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Использование информационных систем при проведении инженерно-экологических изысканий, на примере описания растительного и животного мира</a:t>
            </a:r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Красильникова А.М. </a:t>
            </a: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2022.</a:t>
            </a:r>
            <a:endParaRPr lang="en-US"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690" y="558840"/>
            <a:ext cx="8911687" cy="823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alibri" panose="020F0502020204030204" pitchFamily="34" charset="0"/>
              </a:rPr>
              <a:t>Введение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2676" y="1152907"/>
            <a:ext cx="9680026" cy="4855780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alibri "/>
              </a:rPr>
              <a:t>Цель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: изучить особенности информационных систем, выделить возможности их использования при проведении ИЭИ.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alibri "/>
              </a:rPr>
              <a:t>Задачи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: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1.	Определить положение инженерно-экологических изысканий в рамках проектной деятельности.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2.	Выделить особенности исследования растительного и животного мира в рамках инженерно-экологических изысканий.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3.	Проанализировать понятие и структуру информационных систем, компонент баз данных.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4.	Овладеть методикой использования средств портала </a:t>
            </a:r>
            <a:r>
              <a:rPr lang="ru-RU" sz="2000" dirty="0" err="1" smtClean="0">
                <a:solidFill>
                  <a:schemeClr val="tx1"/>
                </a:solidFill>
                <a:latin typeface="Calibri "/>
              </a:rPr>
              <a:t>iNaturalist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. Определить достоинства и недостатки его использования.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5.	Выделить возможности использования информационных систем в рамках ИЭИ.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6.	Разработать практические рекомендации по использованию информационных систем при проведении ИЭИ.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7.	Обобщить полученные сведения и сделать необходимые выводы.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DC91-6C6A-4728-B5FA-2B5C483E2141}" type="slidenum">
              <a:rPr lang="ru-RU" smtClean="0"/>
              <a:t>3</a:t>
            </a:fld>
            <a:endParaRPr lang="ru-RU"/>
          </a:p>
        </p:txBody>
      </p:sp>
      <p:pic>
        <p:nvPicPr>
          <p:cNvPr id="7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520" y="6360800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4"/>
          <p:cNvSpPr/>
          <p:nvPr/>
        </p:nvSpPr>
        <p:spPr>
          <a:xfrm>
            <a:off x="1311579" y="6396335"/>
            <a:ext cx="77612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Использование информационных систем при проведении инженерно-экологических изысканий, на примере описания растительного и животного мира</a:t>
            </a:r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Красильникова А.М. </a:t>
            </a: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2022.</a:t>
            </a:r>
            <a:endParaRPr lang="en-US"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690" y="558840"/>
            <a:ext cx="8911687" cy="823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alibri" panose="020F0502020204030204" pitchFamily="34" charset="0"/>
              </a:rPr>
              <a:t>Введение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5520" y="996358"/>
            <a:ext cx="9680026" cy="5364442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buNone/>
            </a:pPr>
            <a:endParaRPr lang="ru-RU" sz="2000" b="1" dirty="0" smtClean="0">
              <a:solidFill>
                <a:schemeClr val="tx1"/>
              </a:solidFill>
              <a:latin typeface="Calibri 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alibri "/>
              </a:rPr>
              <a:t>Объект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 – </a:t>
            </a:r>
            <a:r>
              <a:rPr lang="ru-RU" sz="2000" dirty="0">
                <a:solidFill>
                  <a:schemeClr val="tx1"/>
                </a:solidFill>
                <a:latin typeface="Calibri "/>
              </a:rPr>
              <a:t>проведение инженерно-экологических изысканий (ИЭИ).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alibri "/>
              </a:rPr>
              <a:t>Предмет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Calibri "/>
              </a:rPr>
              <a:t>– использование информационных систем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1400" b="1" dirty="0">
              <a:solidFill>
                <a:schemeClr val="tx1"/>
              </a:solidFill>
              <a:latin typeface="Calibri 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alibri "/>
              </a:rPr>
              <a:t>Актуальность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исследования заключается в том, что именно при проведении </a:t>
            </a:r>
            <a:r>
              <a:rPr lang="ru-RU" sz="2000" dirty="0">
                <a:solidFill>
                  <a:schemeClr val="tx1"/>
                </a:solidFill>
                <a:latin typeface="Calibri "/>
              </a:rPr>
              <a:t>инженерно-экологических изысканий (ИЭИ) 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возможно определить, будет </a:t>
            </a:r>
            <a:r>
              <a:rPr lang="ru-RU" sz="2000" dirty="0">
                <a:solidFill>
                  <a:schemeClr val="tx1"/>
                </a:solidFill>
                <a:latin typeface="Calibri "/>
              </a:rPr>
              <a:t>ли 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нарушена устойчивость экосистем при </a:t>
            </a:r>
            <a:r>
              <a:rPr lang="ru-RU" sz="2000" dirty="0">
                <a:solidFill>
                  <a:schemeClr val="tx1"/>
                </a:solidFill>
                <a:latin typeface="Calibri "/>
              </a:rPr>
              <a:t>осуществлении 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планируемой хозяйственной деятельности.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Необходимость проведения ИЭИ </a:t>
            </a:r>
            <a:r>
              <a:rPr lang="ru-RU" sz="2000" dirty="0">
                <a:solidFill>
                  <a:schemeClr val="tx1"/>
                </a:solidFill>
                <a:latin typeface="Calibri "/>
              </a:rPr>
              <a:t>при подготовке проектной документации, 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         а </a:t>
            </a:r>
            <a:r>
              <a:rPr lang="ru-RU" sz="2000" dirty="0">
                <a:solidFill>
                  <a:schemeClr val="tx1"/>
                </a:solidFill>
                <a:latin typeface="Calibri "/>
              </a:rPr>
              <a:t>также строительстве, реконструкции объектов капитального строительства 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    в </a:t>
            </a:r>
            <a:r>
              <a:rPr lang="ru-RU" sz="2000" dirty="0">
                <a:solidFill>
                  <a:schemeClr val="tx1"/>
                </a:solidFill>
                <a:latin typeface="Calibri "/>
              </a:rPr>
              <a:t>соответствии с такой проектной документацией официально закреплена 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       п</a:t>
            </a:r>
            <a:r>
              <a:rPr lang="ru-RU" sz="2000" dirty="0">
                <a:solidFill>
                  <a:schemeClr val="tx1"/>
                </a:solidFill>
                <a:latin typeface="Calibri "/>
              </a:rPr>
              <a:t>. 1 ст. 47 Градостроительного кодекса Российской Федерации от 29.12.2004 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   № 190-ФЗ.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Calibri "/>
              </a:rPr>
              <a:t>Научная новизна 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заключается в том, </a:t>
            </a:r>
            <a:r>
              <a:rPr lang="ru-RU" sz="2000" dirty="0">
                <a:solidFill>
                  <a:schemeClr val="tx1"/>
                </a:solidFill>
                <a:latin typeface="Calibri "/>
              </a:rPr>
              <a:t>что 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прежде, 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несмотря 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на использование информационных технологий 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при проведении ИЭИ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теоретическое 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обоснование и единые методики их </a:t>
            </a:r>
            <a:r>
              <a:rPr lang="ru-RU" sz="2000" dirty="0">
                <a:solidFill>
                  <a:schemeClr val="tx1"/>
                </a:solidFill>
                <a:latin typeface="Calibri "/>
              </a:rPr>
              <a:t>применения практически </a:t>
            </a:r>
            <a:r>
              <a:rPr lang="ru-RU" sz="2000" dirty="0" smtClean="0">
                <a:solidFill>
                  <a:schemeClr val="tx1"/>
                </a:solidFill>
                <a:latin typeface="Calibri "/>
              </a:rPr>
              <a:t>отсутствовали.</a:t>
            </a:r>
            <a:endParaRPr lang="ru-RU" sz="2000" dirty="0" smtClean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DC91-6C6A-4728-B5FA-2B5C483E2141}" type="slidenum">
              <a:rPr lang="ru-RU" smtClean="0"/>
              <a:t>4</a:t>
            </a:fld>
            <a:endParaRPr lang="ru-RU"/>
          </a:p>
        </p:txBody>
      </p:sp>
      <p:pic>
        <p:nvPicPr>
          <p:cNvPr id="7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520" y="6360800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4"/>
          <p:cNvSpPr/>
          <p:nvPr/>
        </p:nvSpPr>
        <p:spPr>
          <a:xfrm>
            <a:off x="1311579" y="6396335"/>
            <a:ext cx="77612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Использование информационных систем при проведении инженерно-экологических изысканий, на примере описания растительного и животного мира</a:t>
            </a:r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Красильникова А.М. </a:t>
            </a: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2022.</a:t>
            </a:r>
            <a:endParaRPr lang="en-US"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579" y="638808"/>
            <a:ext cx="10515600" cy="8892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alibri" panose="020F0502020204030204" pitchFamily="34" charset="0"/>
              </a:rPr>
              <a:t>1 Инженерно-экологические изыскания (ИЭИ)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DC91-6C6A-4728-B5FA-2B5C483E2141}" type="slidenum">
              <a:rPr lang="ru-RU" smtClean="0"/>
              <a:t>5</a:t>
            </a:fld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188070" y="2801697"/>
            <a:ext cx="12338008" cy="1463702"/>
            <a:chOff x="108110" y="1723692"/>
            <a:chExt cx="12338008" cy="1463702"/>
          </a:xfrm>
        </p:grpSpPr>
        <p:sp>
          <p:nvSpPr>
            <p:cNvPr id="11" name="TextBox 10"/>
            <p:cNvSpPr txBox="1"/>
            <p:nvPr/>
          </p:nvSpPr>
          <p:spPr>
            <a:xfrm>
              <a:off x="108110" y="2556262"/>
              <a:ext cx="1560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Calibri" panose="020F0502020204030204" pitchFamily="34" charset="0"/>
                </a:rPr>
                <a:t>(инженерно-)</a:t>
              </a:r>
              <a:endParaRPr lang="ru-RU" dirty="0">
                <a:latin typeface="Calibri" panose="020F0502020204030204" pitchFamily="34" charset="0"/>
              </a:endParaRPr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1581899" y="1723692"/>
              <a:ext cx="10864219" cy="1463702"/>
              <a:chOff x="2022518" y="1028985"/>
              <a:chExt cx="9738227" cy="1463702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2022518" y="1825625"/>
                <a:ext cx="9738227" cy="667062"/>
                <a:chOff x="1109432" y="1758156"/>
                <a:chExt cx="9738227" cy="667062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2790925" y="1796016"/>
                  <a:ext cx="190762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alibri "/>
                    </a:rPr>
                    <a:t>геологические</a:t>
                  </a:r>
                  <a:endParaRPr lang="ru-RU" sz="2000" dirty="0">
                    <a:latin typeface="Calibri 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1109432" y="1794086"/>
                  <a:ext cx="19706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alibri "/>
                    </a:rPr>
                    <a:t>геодезические</a:t>
                  </a:r>
                  <a:endParaRPr lang="ru-RU" sz="2000" dirty="0">
                    <a:latin typeface="Calibri 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4302128" y="2025108"/>
                  <a:ext cx="198646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b="1" u="sng" dirty="0" smtClean="0">
                      <a:latin typeface="Calibri "/>
                    </a:rPr>
                    <a:t>экологические</a:t>
                  </a:r>
                  <a:endParaRPr lang="ru-RU" sz="2000" b="1" u="sng" dirty="0">
                    <a:latin typeface="Calibri 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5920558" y="1758156"/>
                  <a:ext cx="30526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alibri "/>
                    </a:rPr>
                    <a:t>гидрометеорологические</a:t>
                  </a:r>
                  <a:endParaRPr lang="ru-RU" sz="2000" dirty="0">
                    <a:latin typeface="Calibri 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8790832" y="1758156"/>
                  <a:ext cx="205682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latin typeface="Calibri "/>
                    </a:rPr>
                    <a:t>геотехнические</a:t>
                  </a:r>
                  <a:endParaRPr lang="ru-RU" sz="2000" dirty="0">
                    <a:latin typeface="Calibri "/>
                  </a:endParaRPr>
                </a:p>
              </p:txBody>
            </p:sp>
          </p:grpSp>
          <p:cxnSp>
            <p:nvCxnSpPr>
              <p:cNvPr id="17" name="Прямая со стрелкой 16"/>
              <p:cNvCxnSpPr/>
              <p:nvPr/>
            </p:nvCxnSpPr>
            <p:spPr>
              <a:xfrm>
                <a:off x="7222095" y="1460765"/>
                <a:ext cx="2953230" cy="36486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20"/>
              <p:cNvCxnSpPr/>
              <p:nvPr/>
            </p:nvCxnSpPr>
            <p:spPr>
              <a:xfrm>
                <a:off x="6518523" y="1460765"/>
                <a:ext cx="1055390" cy="454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/>
              <p:cNvCxnSpPr/>
              <p:nvPr/>
            </p:nvCxnSpPr>
            <p:spPr>
              <a:xfrm>
                <a:off x="5633018" y="1460765"/>
                <a:ext cx="227472" cy="7280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4378042" y="1028985"/>
                <a:ext cx="305851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200" dirty="0" smtClean="0">
                    <a:latin typeface="Calibri "/>
                  </a:rPr>
                  <a:t>Инженерные изыскания</a:t>
                </a:r>
                <a:endParaRPr lang="ru-RU" sz="2200" dirty="0">
                  <a:latin typeface="Calibri "/>
                </a:endParaRPr>
              </a:p>
            </p:txBody>
          </p:sp>
          <p:cxnSp>
            <p:nvCxnSpPr>
              <p:cNvPr id="26" name="Прямая со стрелкой 25"/>
              <p:cNvCxnSpPr/>
              <p:nvPr/>
            </p:nvCxnSpPr>
            <p:spPr>
              <a:xfrm flipH="1">
                <a:off x="2982720" y="1460765"/>
                <a:ext cx="1627811" cy="4689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/>
              <p:cNvCxnSpPr/>
              <p:nvPr/>
            </p:nvCxnSpPr>
            <p:spPr>
              <a:xfrm flipH="1">
                <a:off x="4515402" y="1460765"/>
                <a:ext cx="470440" cy="5046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36"/>
          <p:cNvSpPr txBox="1"/>
          <p:nvPr/>
        </p:nvSpPr>
        <p:spPr>
          <a:xfrm>
            <a:off x="3309151" y="4640568"/>
            <a:ext cx="6768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 "/>
              </a:rPr>
              <a:t>Рисунок 1. Основные виды инженерных изысканий</a:t>
            </a:r>
            <a:endParaRPr lang="ru-RU" sz="2000" dirty="0">
              <a:latin typeface="Calibri "/>
            </a:endParaRPr>
          </a:p>
        </p:txBody>
      </p:sp>
      <p:pic>
        <p:nvPicPr>
          <p:cNvPr id="38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520" y="6360800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14"/>
          <p:cNvSpPr/>
          <p:nvPr/>
        </p:nvSpPr>
        <p:spPr>
          <a:xfrm>
            <a:off x="1311579" y="6396335"/>
            <a:ext cx="77612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Использование информационных систем при проведении инженерно-экологических изысканий, на примере описания растительного и животного мира</a:t>
            </a:r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Красильникова А.М. </a:t>
            </a: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2022.</a:t>
            </a:r>
            <a:endParaRPr lang="en-US"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DC91-6C6A-4728-B5FA-2B5C483E2141}" type="slidenum">
              <a:rPr lang="ru-RU" smtClean="0"/>
              <a:t>6</a:t>
            </a:fld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860788" y="2552489"/>
            <a:ext cx="4180490" cy="2590080"/>
            <a:chOff x="817179" y="3846841"/>
            <a:chExt cx="3890428" cy="2590080"/>
          </a:xfrm>
        </p:grpSpPr>
        <p:sp>
          <p:nvSpPr>
            <p:cNvPr id="6" name="TextBox 5"/>
            <p:cNvSpPr txBox="1"/>
            <p:nvPr/>
          </p:nvSpPr>
          <p:spPr>
            <a:xfrm>
              <a:off x="840828" y="3846841"/>
              <a:ext cx="34526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Calibri "/>
                </a:rPr>
                <a:t>зональная </a:t>
              </a:r>
              <a:r>
                <a:rPr lang="ru-RU" sz="2000" dirty="0">
                  <a:latin typeface="Calibri "/>
                </a:rPr>
                <a:t>и </a:t>
              </a:r>
              <a:r>
                <a:rPr lang="ru-RU" sz="2000" dirty="0" smtClean="0">
                  <a:latin typeface="Calibri "/>
                </a:rPr>
                <a:t>интразональная растительность</a:t>
              </a:r>
              <a:endParaRPr lang="ru-RU" sz="2000" dirty="0">
                <a:latin typeface="Calibri 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7179" y="4524758"/>
              <a:ext cx="2727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Calibri "/>
                </a:rPr>
                <a:t>лесной фонд</a:t>
              </a:r>
              <a:endParaRPr lang="ru-RU" sz="2000" dirty="0">
                <a:latin typeface="Calibri 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4941470"/>
              <a:ext cx="38694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Calibri "/>
                </a:rPr>
                <a:t>естественная травянистая </a:t>
              </a:r>
              <a:r>
                <a:rPr lang="ru-RU" sz="2000" dirty="0">
                  <a:latin typeface="Calibri "/>
                </a:rPr>
                <a:t>и </a:t>
              </a:r>
              <a:r>
                <a:rPr lang="ru-RU" sz="2000" dirty="0" smtClean="0">
                  <a:latin typeface="Calibri "/>
                </a:rPr>
                <a:t>болотная растительност</a:t>
              </a:r>
              <a:r>
                <a:rPr lang="ru-RU" sz="2000" dirty="0">
                  <a:latin typeface="Calibri "/>
                </a:rPr>
                <a:t>ь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0" y="5654523"/>
              <a:ext cx="32629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Calibri "/>
                </a:rPr>
                <a:t>редкие и исчезающие виды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200" y="6036811"/>
              <a:ext cx="14658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err="1">
                  <a:latin typeface="Calibri "/>
                </a:rPr>
                <a:t>агроценозы</a:t>
              </a:r>
              <a:endParaRPr lang="ru-RU" sz="2000" dirty="0">
                <a:latin typeface="Calibri 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28931" y="1467238"/>
            <a:ext cx="1414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libri "/>
              </a:rPr>
              <a:t>индикатор</a:t>
            </a:r>
            <a:endParaRPr lang="ru-RU" sz="2000" dirty="0">
              <a:latin typeface="Calibri 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8931" y="2000815"/>
            <a:ext cx="1912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 "/>
              </a:rPr>
              <a:t>компонент</a:t>
            </a:r>
            <a:endParaRPr lang="ru-RU" sz="2000" dirty="0">
              <a:latin typeface="Calibri 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9702" y="3420988"/>
            <a:ext cx="4146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 "/>
              </a:rPr>
              <a:t>особо ценные виды животных, места </a:t>
            </a:r>
            <a:r>
              <a:rPr lang="ru-RU" sz="2000" dirty="0" smtClean="0">
                <a:latin typeface="Calibri "/>
              </a:rPr>
              <a:t>обитания</a:t>
            </a:r>
            <a:endParaRPr lang="ru-RU" sz="2000" dirty="0">
              <a:latin typeface="Calibri 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1516" y="27499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1993103" y="4745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769702" y="2511025"/>
            <a:ext cx="4146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 "/>
              </a:rPr>
              <a:t>перечень видов </a:t>
            </a:r>
            <a:r>
              <a:rPr lang="ru-RU" sz="2000" dirty="0" smtClean="0">
                <a:latin typeface="Calibri "/>
              </a:rPr>
              <a:t>животных,</a:t>
            </a:r>
          </a:p>
          <a:p>
            <a:r>
              <a:rPr lang="ru-RU" sz="2000" dirty="0" smtClean="0">
                <a:latin typeface="Calibri "/>
              </a:rPr>
              <a:t>в </a:t>
            </a:r>
            <a:r>
              <a:rPr lang="ru-RU" sz="2000" dirty="0">
                <a:latin typeface="Calibri "/>
              </a:rPr>
              <a:t>том числе подлежащих особой охране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69702" y="4155057"/>
            <a:ext cx="425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alibri "/>
              </a:rPr>
              <a:t>запасы промысловых животных и рыб в районе размещения </a:t>
            </a:r>
            <a:r>
              <a:rPr lang="ru-RU" sz="2000" dirty="0" smtClean="0">
                <a:latin typeface="Calibri "/>
              </a:rPr>
              <a:t>объекта</a:t>
            </a:r>
            <a:endParaRPr lang="ru-RU" sz="2000" dirty="0">
              <a:latin typeface="Calibri 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0788" y="1855350"/>
            <a:ext cx="30848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latin typeface="Calibri "/>
              </a:rPr>
              <a:t>растительный покров</a:t>
            </a:r>
            <a:r>
              <a:rPr lang="ru-RU" sz="2200" dirty="0" smtClean="0">
                <a:latin typeface="Calibri "/>
              </a:rPr>
              <a:t>:</a:t>
            </a:r>
            <a:endParaRPr lang="ru-RU" sz="2200" dirty="0">
              <a:latin typeface="Calibri 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5210" y="1864883"/>
            <a:ext cx="14753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Calibri "/>
              </a:rPr>
              <a:t>животные</a:t>
            </a:r>
            <a:endParaRPr lang="ru-RU" sz="2200" dirty="0">
              <a:latin typeface="Calibri 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311579" y="638808"/>
            <a:ext cx="10515600" cy="8892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alibri" panose="020F0502020204030204" pitchFamily="34" charset="0"/>
              </a:rPr>
              <a:t>1 Инженерно-экологические изыскания (ИЭИ)</a:t>
            </a:r>
            <a:endParaRPr lang="ru-RU" sz="3200" dirty="0">
              <a:latin typeface="Calibri" panose="020F0502020204030204" pitchFamily="34" charset="0"/>
            </a:endParaRPr>
          </a:p>
        </p:txBody>
      </p:sp>
      <p:pic>
        <p:nvPicPr>
          <p:cNvPr id="26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520" y="6360800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14"/>
          <p:cNvSpPr/>
          <p:nvPr/>
        </p:nvSpPr>
        <p:spPr>
          <a:xfrm>
            <a:off x="1311579" y="6396335"/>
            <a:ext cx="77612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Использование информационных систем при проведении инженерно-экологических изысканий, на примере описания растительного и животного мира</a:t>
            </a:r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Красильникова А.М. </a:t>
            </a: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2022.</a:t>
            </a:r>
            <a:endParaRPr lang="en-US"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695" y="666913"/>
            <a:ext cx="10515600" cy="67390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alibri" panose="020F0502020204030204" pitchFamily="34" charset="0"/>
              </a:rPr>
              <a:t>2 Информационные системы (ИС)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DC91-6C6A-4728-B5FA-2B5C483E2141}" type="slidenum">
              <a:rPr lang="ru-RU" smtClean="0"/>
              <a:t>7</a:t>
            </a:fld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671905" y="2291445"/>
            <a:ext cx="4240687" cy="2399498"/>
            <a:chOff x="1710686" y="2691762"/>
            <a:chExt cx="4066658" cy="2399498"/>
          </a:xfrm>
        </p:grpSpPr>
        <p:sp>
          <p:nvSpPr>
            <p:cNvPr id="4" name="TextBox 3"/>
            <p:cNvSpPr txBox="1"/>
            <p:nvPr/>
          </p:nvSpPr>
          <p:spPr>
            <a:xfrm>
              <a:off x="1710686" y="4721928"/>
              <a:ext cx="1583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Calibri "/>
                </a:rPr>
                <a:t>таблицы</a:t>
              </a:r>
              <a:endParaRPr lang="ru-RU" dirty="0">
                <a:latin typeface="Calibri 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3331" y="4095462"/>
              <a:ext cx="171450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Calibri "/>
                </a:rPr>
                <a:t>э</a:t>
              </a:r>
              <a:r>
                <a:rPr lang="ru-RU" dirty="0" smtClean="0">
                  <a:latin typeface="Calibri "/>
                </a:rPr>
                <a:t>лектронные таблицы</a:t>
              </a:r>
              <a:endParaRPr lang="ru-RU" dirty="0">
                <a:latin typeface="Calibri 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54312" y="3510962"/>
              <a:ext cx="1509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Calibri "/>
                </a:rPr>
                <a:t>б</a:t>
              </a:r>
              <a:r>
                <a:rPr lang="ru-RU" dirty="0" smtClean="0">
                  <a:latin typeface="Calibri "/>
                </a:rPr>
                <a:t>азы данных</a:t>
              </a:r>
              <a:endParaRPr lang="ru-RU" dirty="0">
                <a:latin typeface="Calibri 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49397" y="2691762"/>
              <a:ext cx="212794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Calibri "/>
                </a:rPr>
                <a:t>с</a:t>
              </a:r>
              <a:r>
                <a:rPr lang="ru-RU" dirty="0" smtClean="0">
                  <a:latin typeface="Calibri "/>
                </a:rPr>
                <a:t>истемы управления базами данных</a:t>
              </a:r>
              <a:endParaRPr lang="ru-RU" dirty="0">
                <a:latin typeface="Calibri "/>
              </a:endParaRPr>
            </a:p>
          </p:txBody>
        </p:sp>
      </p:grpSp>
      <p:sp>
        <p:nvSpPr>
          <p:cNvPr id="11" name="Овал 10"/>
          <p:cNvSpPr/>
          <p:nvPr/>
        </p:nvSpPr>
        <p:spPr>
          <a:xfrm>
            <a:off x="1526228" y="1598501"/>
            <a:ext cx="4656894" cy="419328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7086601" y="2093564"/>
            <a:ext cx="5086770" cy="1289311"/>
            <a:chOff x="6646724" y="3630608"/>
            <a:chExt cx="4692680" cy="955462"/>
          </a:xfrm>
        </p:grpSpPr>
        <p:sp>
          <p:nvSpPr>
            <p:cNvPr id="8" name="TextBox 7"/>
            <p:cNvSpPr txBox="1"/>
            <p:nvPr/>
          </p:nvSpPr>
          <p:spPr>
            <a:xfrm>
              <a:off x="10220059" y="4185960"/>
              <a:ext cx="11193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Calibri "/>
                </a:rPr>
                <a:t>сетевая</a:t>
              </a:r>
              <a:endParaRPr lang="ru-RU" sz="2000" dirty="0">
                <a:latin typeface="Calibri 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71727" y="4185960"/>
              <a:ext cx="17470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Calibri "/>
                </a:rPr>
                <a:t>реляционная</a:t>
              </a:r>
              <a:endParaRPr lang="ru-RU" sz="2000" dirty="0">
                <a:latin typeface="Calibri 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46724" y="4185960"/>
              <a:ext cx="19699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Calibri "/>
                </a:rPr>
                <a:t>иерархическая</a:t>
              </a:r>
              <a:endParaRPr lang="ru-RU" sz="2000" dirty="0">
                <a:latin typeface="Calibri 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92349" y="3630608"/>
              <a:ext cx="4226919" cy="319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latin typeface="Calibri "/>
                </a:rPr>
                <a:t>Структура ИС</a:t>
              </a:r>
              <a:endParaRPr lang="ru-RU" sz="2200" dirty="0">
                <a:latin typeface="Calibri 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086601" y="3930321"/>
            <a:ext cx="50779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Calibri "/>
              </a:rPr>
              <a:t>Источники данных ИС</a:t>
            </a:r>
            <a:endParaRPr lang="ru-RU" sz="2200" dirty="0">
              <a:latin typeface="Calibri 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34134" y="4684964"/>
            <a:ext cx="2488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 "/>
              </a:rPr>
              <a:t>документальные</a:t>
            </a:r>
            <a:endParaRPr lang="ru-RU" sz="2000" dirty="0">
              <a:latin typeface="Calibri 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25574" y="4684964"/>
            <a:ext cx="2488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 "/>
              </a:rPr>
              <a:t>фактографические</a:t>
            </a:r>
            <a:endParaRPr lang="ru-RU" sz="2000" dirty="0">
              <a:latin typeface="Calibri 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8179687" y="2521499"/>
            <a:ext cx="478969" cy="339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8371116" y="4353488"/>
            <a:ext cx="807688" cy="42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0529026" y="2472704"/>
            <a:ext cx="758549" cy="51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9936537" y="4319771"/>
            <a:ext cx="787616" cy="454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9726378" y="2551034"/>
            <a:ext cx="0" cy="386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56188" y="4487800"/>
            <a:ext cx="231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 "/>
              </a:rPr>
              <a:t>и</a:t>
            </a:r>
            <a:r>
              <a:rPr lang="ru-RU" dirty="0" smtClean="0">
                <a:latin typeface="Calibri "/>
              </a:rPr>
              <a:t>нформационные технологии и устройства</a:t>
            </a:r>
            <a:endParaRPr lang="ru-RU" dirty="0">
              <a:latin typeface="Calibri 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8645" y="5853859"/>
            <a:ext cx="627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 "/>
              </a:rPr>
              <a:t>Рисунок 2. Компоненты ИС</a:t>
            </a:r>
            <a:endParaRPr lang="ru-RU" sz="2000" dirty="0">
              <a:latin typeface="Calibri 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10703" y="5792487"/>
            <a:ext cx="5303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 "/>
              </a:rPr>
              <a:t>Рисунок 3. Подходы к классификации ИС</a:t>
            </a:r>
            <a:endParaRPr lang="ru-RU" sz="2000" dirty="0">
              <a:latin typeface="Calibri "/>
            </a:endParaRPr>
          </a:p>
        </p:txBody>
      </p:sp>
      <p:pic>
        <p:nvPicPr>
          <p:cNvPr id="32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520" y="6360800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14"/>
          <p:cNvSpPr/>
          <p:nvPr/>
        </p:nvSpPr>
        <p:spPr>
          <a:xfrm>
            <a:off x="1311579" y="6396335"/>
            <a:ext cx="77612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Использование информационных систем при проведении инженерно-экологических изысканий, на примере описания растительного и животного мира</a:t>
            </a:r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Красильникова А.М. </a:t>
            </a: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2022.</a:t>
            </a:r>
            <a:endParaRPr lang="en-US"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DC91-6C6A-4728-B5FA-2B5C483E2141}" type="slidenum">
              <a:rPr lang="ru-RU" smtClean="0"/>
              <a:t>8</a:t>
            </a:fld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2632183" y="1721612"/>
            <a:ext cx="6013186" cy="3690619"/>
            <a:chOff x="1418895" y="2596916"/>
            <a:chExt cx="6013186" cy="3690619"/>
          </a:xfrm>
        </p:grpSpPr>
        <p:sp>
          <p:nvSpPr>
            <p:cNvPr id="5" name="TextBox 4"/>
            <p:cNvSpPr txBox="1"/>
            <p:nvPr/>
          </p:nvSpPr>
          <p:spPr>
            <a:xfrm>
              <a:off x="1418895" y="2596916"/>
              <a:ext cx="1455848" cy="4308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2200" dirty="0" smtClean="0">
                  <a:latin typeface="Calibri Light" panose="020F0302020204030204" pitchFamily="34" charset="0"/>
                </a:rPr>
                <a:t>«</a:t>
              </a:r>
              <a:r>
                <a:rPr lang="ru-RU" sz="2200" dirty="0">
                  <a:latin typeface="Calibri Light" panose="020F0302020204030204" pitchFamily="34" charset="0"/>
                </a:rPr>
                <a:t>Что это?»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18896" y="3144095"/>
              <a:ext cx="2735044" cy="4308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2200" dirty="0">
                  <a:latin typeface="Calibri Light" panose="020F0302020204030204" pitchFamily="34" charset="0"/>
                </a:rPr>
                <a:t>«Где это находится?»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895" y="3691274"/>
              <a:ext cx="3355406" cy="4308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2200" dirty="0">
                  <a:latin typeface="Calibri Light" panose="020F0302020204030204" pitchFamily="34" charset="0"/>
                </a:rPr>
                <a:t>«Как это функционирует?»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18895" y="4233156"/>
              <a:ext cx="3284874" cy="4308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2200" dirty="0">
                  <a:latin typeface="Calibri Light" panose="020F0302020204030204" pitchFamily="34" charset="0"/>
                </a:rPr>
                <a:t>«Откуда это произошло?»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18895" y="4762290"/>
              <a:ext cx="4116833" cy="4308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2200" dirty="0">
                  <a:latin typeface="Calibri Light" panose="020F0302020204030204" pitchFamily="34" charset="0"/>
                </a:rPr>
                <a:t>«Как это используется людьми?»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18896" y="5309469"/>
              <a:ext cx="4152099" cy="4308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2200" dirty="0">
                  <a:latin typeface="Calibri Light" panose="020F0302020204030204" pitchFamily="34" charset="0"/>
                </a:rPr>
                <a:t>«Каким образом это сохранить?»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18896" y="5856648"/>
              <a:ext cx="6013185" cy="4308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2200" dirty="0">
                  <a:latin typeface="Calibri Light" panose="020F0302020204030204" pitchFamily="34" charset="0"/>
                </a:rPr>
                <a:t>«Как это можно рационально эксплуатировать</a:t>
              </a:r>
              <a:r>
                <a:rPr lang="ru-RU" sz="2200" dirty="0" smtClean="0">
                  <a:latin typeface="Calibri Light" panose="020F0302020204030204" pitchFamily="34" charset="0"/>
                </a:rPr>
                <a:t>?»</a:t>
              </a:r>
              <a:endParaRPr lang="ru-RU" sz="2200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70439" y="5563530"/>
            <a:ext cx="8756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 "/>
              </a:rPr>
              <a:t>Рисунок 4. Компоненты баз данных о биологическом разнообразии</a:t>
            </a:r>
            <a:endParaRPr lang="ru-RU" sz="2000" dirty="0">
              <a:latin typeface="Calibri "/>
            </a:endParaRPr>
          </a:p>
        </p:txBody>
      </p:sp>
      <p:pic>
        <p:nvPicPr>
          <p:cNvPr id="16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520" y="6360800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4"/>
          <p:cNvSpPr/>
          <p:nvPr/>
        </p:nvSpPr>
        <p:spPr>
          <a:xfrm>
            <a:off x="1311579" y="6396335"/>
            <a:ext cx="77612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Использование информационных систем при проведении инженерно-экологических изысканий, на примере описания растительного и животного мира</a:t>
            </a:r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Красильникова А.М. </a:t>
            </a: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2022.</a:t>
            </a:r>
            <a:endParaRPr lang="en-US"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921695" y="666913"/>
            <a:ext cx="10515600" cy="67390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alibri" panose="020F0502020204030204" pitchFamily="34" charset="0"/>
              </a:rPr>
              <a:t>2 Информационные системы (ИС)</a:t>
            </a:r>
            <a:endParaRPr lang="ru-RU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8625" y="6297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3 Использование информационных систем в ИЭИ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1233" y="2323991"/>
            <a:ext cx="8915400" cy="37776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DC91-6C6A-4728-B5FA-2B5C483E2141}" type="slidenum">
              <a:rPr lang="ru-RU" smtClean="0"/>
              <a:t>9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806" y="3352245"/>
            <a:ext cx="1133475" cy="11334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595" y="3289087"/>
            <a:ext cx="1991711" cy="13253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302" y="1850788"/>
            <a:ext cx="2361410" cy="6848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4577" y="3387071"/>
            <a:ext cx="2016655" cy="11543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5081" y="4522056"/>
            <a:ext cx="1615362" cy="7737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2743" y="4694359"/>
            <a:ext cx="1008709" cy="36496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7013" y="4631297"/>
            <a:ext cx="1882101" cy="553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7297" y="1529906"/>
            <a:ext cx="2390102" cy="16553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8664" y="1970843"/>
            <a:ext cx="5147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 "/>
              </a:rPr>
              <a:t>ИС, допустимые к использованию по НТД</a:t>
            </a:r>
            <a:endParaRPr lang="ru-RU" sz="2000" dirty="0">
              <a:latin typeface="Calibri 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65449" y="3734212"/>
            <a:ext cx="4682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 "/>
              </a:rPr>
              <a:t>ИС, применимые в целях ИЭИ</a:t>
            </a:r>
            <a:endParaRPr lang="ru-RU" sz="2000" dirty="0">
              <a:latin typeface="Calibri 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4152" y="4718641"/>
            <a:ext cx="3182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 "/>
              </a:rPr>
              <a:t>ИС о биоразнообразии</a:t>
            </a:r>
            <a:endParaRPr lang="ru-RU" sz="2000" dirty="0">
              <a:latin typeface="Calibri 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70439" y="5563530"/>
            <a:ext cx="8756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 "/>
              </a:rPr>
              <a:t>Рисунок 5. Виды ИС, как инструментов для проведения ИЭИ </a:t>
            </a:r>
            <a:endParaRPr lang="ru-RU" sz="2000" dirty="0">
              <a:latin typeface="Calibri "/>
            </a:endParaRPr>
          </a:p>
        </p:txBody>
      </p:sp>
      <p:pic>
        <p:nvPicPr>
          <p:cNvPr id="31" name="image1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90520" y="6360800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14"/>
          <p:cNvSpPr/>
          <p:nvPr/>
        </p:nvSpPr>
        <p:spPr>
          <a:xfrm>
            <a:off x="1311579" y="6396335"/>
            <a:ext cx="77612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Использование информационных систем при проведении инженерно-экологических изысканий, на примере описания растительного и животного мира</a:t>
            </a:r>
            <a:r>
              <a:rPr lang="en-US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Красильникова А.М. </a:t>
            </a: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2022.</a:t>
            </a:r>
            <a:endParaRPr lang="en-US"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773</TotalTime>
  <Words>844</Words>
  <Application>Microsoft Office PowerPoint</Application>
  <PresentationFormat>Широкоэкранный</PresentationFormat>
  <Paragraphs>124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</vt:lpstr>
      <vt:lpstr>Calibri Light</vt:lpstr>
      <vt:lpstr>Century Gothic</vt:lpstr>
      <vt:lpstr>Wingdings 3</vt:lpstr>
      <vt:lpstr>Легкий дым</vt:lpstr>
      <vt:lpstr>Министерство науки и высшего образования Российской Федерации НАЦИОНАЛЬНЫЙ ИССЛЕДОВАТЕЛЬСКИЙ ТОМСКИЙ ГОСУДАРСТВЕННЫЙ УНИВЕРСИТЕТ (НИ ТГУ) Институт биологии, экологии, почвоведения, сельского и лесного хозяйства</vt:lpstr>
      <vt:lpstr>Оглавление</vt:lpstr>
      <vt:lpstr>Введение</vt:lpstr>
      <vt:lpstr>Введение</vt:lpstr>
      <vt:lpstr>1 Инженерно-экологические изыскания (ИЭИ)</vt:lpstr>
      <vt:lpstr>1 Инженерно-экологические изыскания (ИЭИ)</vt:lpstr>
      <vt:lpstr>2 Информационные системы (ИС)</vt:lpstr>
      <vt:lpstr>2 Информационные системы (ИС)</vt:lpstr>
      <vt:lpstr>3 Использование информационных систем в ИЭИ</vt:lpstr>
      <vt:lpstr>Презентация PowerPoint</vt:lpstr>
      <vt:lpstr>Презентация PowerPoint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55</cp:revision>
  <dcterms:created xsi:type="dcterms:W3CDTF">2022-06-02T04:44:48Z</dcterms:created>
  <dcterms:modified xsi:type="dcterms:W3CDTF">2022-06-16T17:43:56Z</dcterms:modified>
</cp:coreProperties>
</file>