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3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52;&#1072;&#1075;&#1072;2&#1082;&#1091;&#1088;&#1089;\&#1044;&#1080;&#1089;&#1089;&#1077;&#1088;&#1090;\&#1054;&#1089;&#1085;&#1086;&#1074;&#1085;&#1099;&#1077;%20&#1079;&#1072;&#1075;&#1088;&#1103;&#1079;&#1085;&#1103;&#1102;&#1097;&#1080;&#1077;%20&#1074;&#1077;&#1097;&#1077;&#1089;&#1090;&#1074;&#1072;,%20&#1074;&#1099;&#1073;&#1088;&#1072;&#1089;&#1099;&#1074;&#1072;&#1077;&#1084;&#1099;&#1077;%20&#1055;&#1055;&#106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Основные загрязняющие вещества, выбрасываемые ППЭ (т</a:t>
            </a:r>
            <a:r>
              <a:rPr lang="en-US" sz="1800" b="1" i="0" baseline="0">
                <a:effectLst/>
              </a:rPr>
              <a:t>/</a:t>
            </a:r>
            <a:r>
              <a:rPr lang="ru-RU" sz="1800" b="1" i="0" baseline="0">
                <a:effectLst/>
              </a:rPr>
              <a:t>год)</a:t>
            </a:r>
            <a:endParaRPr lang="ru-RU" sz="1800" baseline="0">
              <a:effectLst/>
            </a:endParaRPr>
          </a:p>
        </c:rich>
      </c:tx>
      <c:layout>
        <c:manualLayout>
          <c:xMode val="edge"/>
          <c:yMode val="edge"/>
          <c:x val="0.23235408464566926"/>
          <c:y val="1.29629629629629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Суммарный выброс вещества, т/год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5DA9DB1-9FE6-459F-8DA4-951B8C110C11}" type="VALUE">
                      <a:rPr lang="en-US" sz="24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588-4675-A248-B3F8A3CF3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Этен</c:v>
                </c:pt>
                <c:pt idx="1">
                  <c:v>Углерода оксид</c:v>
                </c:pt>
                <c:pt idx="2">
                  <c:v>Пропен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372.90340500000002</c:v>
                </c:pt>
                <c:pt idx="1">
                  <c:v>35.208570999999999</c:v>
                </c:pt>
                <c:pt idx="2">
                  <c:v>8.9957309999999993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62-4DBA-A78A-311C6FBF8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6396800"/>
        <c:axId val="96398720"/>
      </c:barChart>
      <c:catAx>
        <c:axId val="96396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aseline="0"/>
                  <a:t>Наименование загрязняющего вещества </a:t>
                </a:r>
              </a:p>
            </c:rich>
          </c:tx>
          <c:layout>
            <c:manualLayout>
              <c:xMode val="edge"/>
              <c:yMode val="edge"/>
              <c:x val="0.33034686679790021"/>
              <c:y val="0.944490667833187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398720"/>
        <c:crosses val="autoZero"/>
        <c:auto val="1"/>
        <c:lblAlgn val="ctr"/>
        <c:lblOffset val="100"/>
        <c:noMultiLvlLbl val="0"/>
      </c:catAx>
      <c:valAx>
        <c:axId val="9639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aseline="0"/>
                  <a:t>Суммарный выброс вещества, т/год </a:t>
                </a:r>
              </a:p>
            </c:rich>
          </c:tx>
          <c:layout>
            <c:manualLayout>
              <c:xMode val="edge"/>
              <c:yMode val="edge"/>
              <c:x val="9.5205872703412065E-3"/>
              <c:y val="0.255801837270341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39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6EAB7-4C7A-4B72-82FD-0718E0E796FA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88DC-495C-4968-8368-A9A84A3C1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4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E88DC-495C-4968-8368-A9A84A3C19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5C977-EE06-46A5-946E-5D7626A1F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0FDBEB4-870D-48FC-9891-361FCE431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B404AE-4F88-485A-B248-B3C9C73B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74BE-C71F-435E-BA80-B7D532384F92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EE26C4-5657-4B3E-8B15-C7836866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F89F7D-60BC-440B-9D2C-A7B37891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0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FD3D3D-36C1-4927-A529-AF0C1B00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A949EB-B446-4682-92CD-E87F27E6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4703AD-2F18-4C1A-B829-E49B43FC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055F-00B8-49EE-A4B3-7E60917BD593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0B06B9-3464-42F8-94FD-3ECB8E98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CAD1EB-06F9-4BCB-B4C6-263CF3AC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5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0ECD2C6-AF6B-427A-91FE-F6EF48E56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38CEE1-6810-40BE-81E6-A32739C56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592E21-913B-40CA-8C51-F6DEC6B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5439-31F2-422C-AD81-A6CDC55B5976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67972A-B84E-49F8-AA0A-A4461747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63CEA9-33AE-46E3-93F5-8B596C3C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1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18E5E-7CF4-4A43-9B01-081BCF0E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1F1F70-C765-4F62-8808-A02A3E7A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5E0DAA-CD7E-404F-A8F6-D6EEF0E5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A2A-11E3-4F55-A505-1ACBA10D41E1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CA142E-A935-4B0F-9648-DBEC04B0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4401F4-F82D-47D7-B0A4-D644FFCD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2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5EA0A-7DA9-4862-88ED-EF8E6B47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AD1B0F-169D-4801-9053-6CCDBB723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30B1F8-A4B7-4A30-96D2-840DECE0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0EC-64F7-4C69-9A58-49EB10121B37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F8037D-1756-4586-BF9A-43476E49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309BBE-63B3-434D-B0BA-C5E5CE64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DFDAC-8007-4F64-AD92-F445EE18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E890B7-FE2B-41CD-89E8-C348DA47A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62706F-96A4-42DC-8057-AC74059EA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53A6B5-0697-4F9E-9AA6-84AB5BD0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41A1-2BE7-4311-B0C6-F87746F610E1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E1CAD4-D05F-4125-8A40-1ED9F28B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9B48A1-3824-4F00-A9A3-17CEBC0E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9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154EE-7D32-4672-8F66-EF49EB96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3E4492-B77E-4997-A6B2-792D95408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45447A-E35E-4E0F-9783-AFF4B79C7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67CA50F-F1DB-41D3-B753-2F504A24B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7C28E4-78CA-432B-ADE4-D20143791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773E8D-7772-4E13-8D0E-A8BB4AE7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819D-09BF-43EA-A7ED-609E993F37A4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6A98509-DDB1-4E19-AAFE-A92BEDD0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2997E4-DE4F-45A0-8AE2-F974F198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1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4B93D-3777-4533-AEB7-C65EA31A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678E8FF-1F9C-40A1-BD8E-FD71DC84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1E16-A7C5-4640-BB4D-DF9BEC5E4199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89CB3D-0079-493C-B9F5-4D56C7CA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66736F-AC4C-4365-B603-74D18929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4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E0ECF08-FA12-4D1E-A3CC-11A35F6F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1CEE-00C5-4404-B961-8F14B17F8A63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0B29C4-39C8-4A4A-BF47-CFF9A5AF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47EFC5-8CF1-4F27-A92E-7B005EFD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5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C1587-DA74-463E-8ED3-8BDED1C3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862732-D874-4E2D-818C-ABCF73A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425E14-7788-42FD-945E-058DC4B45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A030D6-21D0-4362-9BBE-CDD998B3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0E8F-3CB3-4F14-9301-679A6CFF925C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8EB93B-701D-46EA-AFEC-E517FCBD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10E47D-E957-4121-8599-CEC47041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3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7CC7E-A7F0-462F-8656-900C741A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B8554FA-59ED-403E-821B-88FC2C185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B882ED-A798-4AEE-994F-6751E8675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99FE39-43ED-4F20-A496-EFF72451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346-F356-49C7-A7A7-7600E6F10BD4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17A8BC-001E-43BF-8733-D9D5A9BA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2535AB-979F-4A9C-A270-7BDAAA7C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4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BD2AB-1CAB-4D39-AFDB-9B31B20C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4CF211-9954-4B31-A9E5-34D7D2385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85C5E6-DB0F-4DD3-875B-92171CBC1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823F-0A76-4418-8829-C4E65BAE3482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F77D78-0D9F-400E-8A07-22E16C42C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C2355F-77EA-4E5B-B3BC-A49193597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21BCD-932D-455B-BD15-4051127E2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F5BAF6E-240D-4B90-BF1A-A723248FEF3C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762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ТОМСКИЙ ГОСУДАРСТВЕННЫЙ УНИВЕРСИТЕТ (НИ ТГУ)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биологии, экологии почвоведения, сельского и лесного хозяйства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экологии и природопользования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pda.neagent.info/img/base/markers/logo/2-university-tgu-logo-neagent.png">
            <a:extLst>
              <a:ext uri="{FF2B5EF4-FFF2-40B4-BE49-F238E27FC236}">
                <a16:creationId xmlns:a16="http://schemas.microsoft.com/office/drawing/2014/main" xmlns="" id="{7160759D-4C18-4A90-83C0-C73380DF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95854" cy="199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524F69-BB6D-4B8A-A6E4-695172754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47" y="0"/>
            <a:ext cx="1995853" cy="199585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29526DE-452D-4C38-A5B4-009CBFDD1823}"/>
              </a:ext>
            </a:extLst>
          </p:cNvPr>
          <p:cNvSpPr/>
          <p:nvPr/>
        </p:nvSpPr>
        <p:spPr>
          <a:xfrm>
            <a:off x="8858250" y="4405610"/>
            <a:ext cx="3038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Руководитель ВКР</a:t>
            </a:r>
            <a:r>
              <a:rPr lang="en-US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д-р биол. наук, доцент </a:t>
            </a:r>
          </a:p>
          <a:p>
            <a:r>
              <a:rPr lang="ru-RU" dirty="0"/>
              <a:t>Д.С. Воробьев </a:t>
            </a:r>
          </a:p>
          <a:p>
            <a:endParaRPr lang="ru-RU" dirty="0"/>
          </a:p>
          <a:p>
            <a:r>
              <a:rPr lang="ru-RU" dirty="0"/>
              <a:t>Автор работы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студент группы № 012072 </a:t>
            </a:r>
          </a:p>
          <a:p>
            <a:r>
              <a:rPr lang="ru-RU" dirty="0"/>
              <a:t>Р.Н. Пиров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18B95D7C-0BDE-4F9A-A493-1A78F073B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9963"/>
            <a:ext cx="9144000" cy="118903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И АНАЛИЗ РАСПРОСТРАНЕНИЯ В АТМОСФЕРЕ Г. ТОМСКА ЗАГРЯЗНЯЮЩИХ ВЕЩЕСТВ ОТ ВЫБРОСОВ ПРОИЗВОДСТВА ПОЛИЭТИЛЕНА НА ПРЕДПРИЯТИИ ООО «ТОМСКНЕФТЕХИМ»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49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F75823-F841-4457-A92F-5887570D6C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45" y="0"/>
            <a:ext cx="6282612" cy="5266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02E6753-B845-4359-9B33-3786FFEF3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91369"/>
              </p:ext>
            </p:extLst>
          </p:nvPr>
        </p:nvGraphicFramePr>
        <p:xfrm>
          <a:off x="2878610" y="5659070"/>
          <a:ext cx="6221847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993">
                  <a:extLst>
                    <a:ext uri="{9D8B030D-6E8A-4147-A177-3AD203B41FA5}">
                      <a16:colId xmlns:a16="http://schemas.microsoft.com/office/drawing/2014/main" xmlns="" val="3305114268"/>
                    </a:ext>
                  </a:extLst>
                </a:gridCol>
                <a:gridCol w="1699434">
                  <a:extLst>
                    <a:ext uri="{9D8B030D-6E8A-4147-A177-3AD203B41FA5}">
                      <a16:colId xmlns:a16="http://schemas.microsoft.com/office/drawing/2014/main" xmlns="" val="3165477169"/>
                    </a:ext>
                  </a:extLst>
                </a:gridCol>
                <a:gridCol w="978633">
                  <a:extLst>
                    <a:ext uri="{9D8B030D-6E8A-4147-A177-3AD203B41FA5}">
                      <a16:colId xmlns:a16="http://schemas.microsoft.com/office/drawing/2014/main" xmlns="" val="1982015365"/>
                    </a:ext>
                  </a:extLst>
                </a:gridCol>
                <a:gridCol w="2400787">
                  <a:extLst>
                    <a:ext uri="{9D8B030D-6E8A-4147-A177-3AD203B41FA5}">
                      <a16:colId xmlns:a16="http://schemas.microsoft.com/office/drawing/2014/main" xmlns="" val="1221621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Опасная скорость ветра,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, м/с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100" dirty="0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 при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, мг/м³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100" dirty="0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 при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p</a:t>
                      </a:r>
                      <a:r>
                        <a:rPr lang="ru-RU" sz="1200" dirty="0">
                          <a:effectLst/>
                        </a:rPr>
                        <a:t>, мг/м³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Расстояние </a:t>
                      </a:r>
                      <a:r>
                        <a:rPr lang="ru-RU" sz="1200" dirty="0" err="1">
                          <a:effectLst/>
                        </a:rPr>
                        <a:t>мах.концентрации</a:t>
                      </a:r>
                      <a:r>
                        <a:rPr lang="ru-RU" sz="1200" dirty="0">
                          <a:effectLst/>
                        </a:rPr>
                        <a:t>, км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706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0387514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0B2702E-A42B-4155-8F11-6570AF2ADFF4}"/>
              </a:ext>
            </a:extLst>
          </p:cNvPr>
          <p:cNvSpPr/>
          <p:nvPr/>
        </p:nvSpPr>
        <p:spPr>
          <a:xfrm>
            <a:off x="2688887" y="5266222"/>
            <a:ext cx="6540526" cy="319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4 – Скриншот рабочего окна программного комплекса «S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Рассеивание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этена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ист. 0272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F89C888-1F0B-4DFC-9192-E75ACF8316A1}"/>
              </a:ext>
            </a:extLst>
          </p:cNvPr>
          <p:cNvSpPr/>
          <p:nvPr/>
        </p:nvSpPr>
        <p:spPr>
          <a:xfrm>
            <a:off x="4040997" y="6642625"/>
            <a:ext cx="3836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2 - Результаты расчета рассеивания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этена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ист. 0272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9D8F6C-192D-483F-A9DB-2594CE7E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4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CCC925-AFF7-48FD-B500-6D080759E6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25" y="0"/>
            <a:ext cx="6045450" cy="49924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A058EB7-AB99-4933-9DD3-04D10194A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93420"/>
              </p:ext>
            </p:extLst>
          </p:nvPr>
        </p:nvGraphicFramePr>
        <p:xfrm>
          <a:off x="2791525" y="5474774"/>
          <a:ext cx="604545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588">
                  <a:extLst>
                    <a:ext uri="{9D8B030D-6E8A-4147-A177-3AD203B41FA5}">
                      <a16:colId xmlns:a16="http://schemas.microsoft.com/office/drawing/2014/main" xmlns="" val="2316106048"/>
                    </a:ext>
                  </a:extLst>
                </a:gridCol>
                <a:gridCol w="1651253">
                  <a:extLst>
                    <a:ext uri="{9D8B030D-6E8A-4147-A177-3AD203B41FA5}">
                      <a16:colId xmlns:a16="http://schemas.microsoft.com/office/drawing/2014/main" xmlns="" val="3413285324"/>
                    </a:ext>
                  </a:extLst>
                </a:gridCol>
                <a:gridCol w="950887">
                  <a:extLst>
                    <a:ext uri="{9D8B030D-6E8A-4147-A177-3AD203B41FA5}">
                      <a16:colId xmlns:a16="http://schemas.microsoft.com/office/drawing/2014/main" xmlns="" val="1580159855"/>
                    </a:ext>
                  </a:extLst>
                </a:gridCol>
                <a:gridCol w="2332722">
                  <a:extLst>
                    <a:ext uri="{9D8B030D-6E8A-4147-A177-3AD203B41FA5}">
                      <a16:colId xmlns:a16="http://schemas.microsoft.com/office/drawing/2014/main" xmlns="" val="21088704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Опасная скорость ветра,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, м/с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 при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, мг/м³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100" dirty="0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 при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p</a:t>
                      </a:r>
                      <a:r>
                        <a:rPr lang="ru-RU" sz="1200" dirty="0">
                          <a:effectLst/>
                        </a:rPr>
                        <a:t>, мг/м³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Расстояние </a:t>
                      </a:r>
                      <a:r>
                        <a:rPr lang="ru-RU" sz="1200" dirty="0" err="1">
                          <a:effectLst/>
                        </a:rPr>
                        <a:t>мах.концентрации</a:t>
                      </a:r>
                      <a:r>
                        <a:rPr lang="ru-RU" sz="1200" dirty="0">
                          <a:effectLst/>
                        </a:rPr>
                        <a:t>, км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6447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456576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63E713-5F7F-4516-BB3C-6CCA721AFEBB}"/>
              </a:ext>
            </a:extLst>
          </p:cNvPr>
          <p:cNvSpPr/>
          <p:nvPr/>
        </p:nvSpPr>
        <p:spPr>
          <a:xfrm>
            <a:off x="2564014" y="5004820"/>
            <a:ext cx="6500471" cy="319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5 – Скриншот рабочего окна программного комплекса «S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Рассеивание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пропена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ист. 0273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444BD7A-4229-4C63-909B-63EB6B10062E}"/>
              </a:ext>
            </a:extLst>
          </p:cNvPr>
          <p:cNvSpPr/>
          <p:nvPr/>
        </p:nvSpPr>
        <p:spPr>
          <a:xfrm>
            <a:off x="4022336" y="6547764"/>
            <a:ext cx="40142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3 - Результаты расчета рассеивания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ист. 0273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0D9BF48-32C0-490E-BF8A-6276C870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9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F2E4B3-6C09-43E9-ACDA-139971637D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70" y="0"/>
            <a:ext cx="6017526" cy="49724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51C871A-6A10-4E69-86A2-FAF294299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60648"/>
              </p:ext>
            </p:extLst>
          </p:nvPr>
        </p:nvGraphicFramePr>
        <p:xfrm>
          <a:off x="2866170" y="5395839"/>
          <a:ext cx="601752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458">
                  <a:extLst>
                    <a:ext uri="{9D8B030D-6E8A-4147-A177-3AD203B41FA5}">
                      <a16:colId xmlns:a16="http://schemas.microsoft.com/office/drawing/2014/main" xmlns="" val="2630246232"/>
                    </a:ext>
                  </a:extLst>
                </a:gridCol>
                <a:gridCol w="1643626">
                  <a:extLst>
                    <a:ext uri="{9D8B030D-6E8A-4147-A177-3AD203B41FA5}">
                      <a16:colId xmlns:a16="http://schemas.microsoft.com/office/drawing/2014/main" xmlns="" val="3907381385"/>
                    </a:ext>
                  </a:extLst>
                </a:gridCol>
                <a:gridCol w="946495">
                  <a:extLst>
                    <a:ext uri="{9D8B030D-6E8A-4147-A177-3AD203B41FA5}">
                      <a16:colId xmlns:a16="http://schemas.microsoft.com/office/drawing/2014/main" xmlns="" val="1444558663"/>
                    </a:ext>
                  </a:extLst>
                </a:gridCol>
                <a:gridCol w="2321947">
                  <a:extLst>
                    <a:ext uri="{9D8B030D-6E8A-4147-A177-3AD203B41FA5}">
                      <a16:colId xmlns:a16="http://schemas.microsoft.com/office/drawing/2014/main" xmlns="" val="2670268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Опасная скорость ветра,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, м/с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 при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, мг/м³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100" dirty="0">
                          <a:effectLst/>
                        </a:rPr>
                        <a:t>м</a:t>
                      </a:r>
                      <a:r>
                        <a:rPr lang="ru-RU" sz="1200" dirty="0">
                          <a:effectLst/>
                        </a:rPr>
                        <a:t> при </a:t>
                      </a:r>
                      <a:r>
                        <a:rPr lang="ru-RU" sz="1200" dirty="0" err="1">
                          <a:effectLst/>
                        </a:rPr>
                        <a:t>U</a:t>
                      </a:r>
                      <a:r>
                        <a:rPr lang="ru-RU" sz="1100" dirty="0" err="1">
                          <a:effectLst/>
                        </a:rPr>
                        <a:t>p</a:t>
                      </a:r>
                      <a:r>
                        <a:rPr lang="ru-RU" sz="1200" dirty="0">
                          <a:effectLst/>
                        </a:rPr>
                        <a:t>, мг/м³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Расстояние </a:t>
                      </a:r>
                      <a:r>
                        <a:rPr lang="ru-RU" sz="1200" dirty="0" err="1">
                          <a:effectLst/>
                        </a:rPr>
                        <a:t>мах.концентрации</a:t>
                      </a:r>
                      <a:r>
                        <a:rPr lang="ru-RU" sz="1200" dirty="0">
                          <a:effectLst/>
                        </a:rPr>
                        <a:t>, км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7792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918890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CE2799-AD43-4F2B-9CC6-2CE945F43CA4}"/>
              </a:ext>
            </a:extLst>
          </p:cNvPr>
          <p:cNvSpPr/>
          <p:nvPr/>
        </p:nvSpPr>
        <p:spPr>
          <a:xfrm>
            <a:off x="2442554" y="4972468"/>
            <a:ext cx="7306892" cy="319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6 – Скриншот рабочего окна программного комплекса «S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Рассеивание оксида углерода, ист. 0276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BB320D-7045-49A1-8575-CA09F2DB9251}"/>
              </a:ext>
            </a:extLst>
          </p:cNvPr>
          <p:cNvSpPr/>
          <p:nvPr/>
        </p:nvSpPr>
        <p:spPr>
          <a:xfrm>
            <a:off x="3874136" y="6540722"/>
            <a:ext cx="4507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Таблица 4 - Результаты расчета рассеивания оксида углерода, ист. 0276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AB960-BB37-46AE-A4D5-647D7BC9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8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CED071-0AB5-4CE2-87EA-B71C38AFF5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40" y="485192"/>
            <a:ext cx="5934075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760E9A-271D-4224-BC48-E297F6020DFC}"/>
              </a:ext>
            </a:extLst>
          </p:cNvPr>
          <p:cNvSpPr/>
          <p:nvPr/>
        </p:nvSpPr>
        <p:spPr>
          <a:xfrm>
            <a:off x="2295331" y="5832279"/>
            <a:ext cx="7221894" cy="319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7 – Карта района г. Томска с зоной максимальной концентрацией ЗВ от ист. 0276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FB8F0E-708C-45FA-875D-78BF777E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714411-6322-4EAD-A97A-71E54F5DAB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40" y="485192"/>
            <a:ext cx="1627220" cy="1414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66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6E9AFAB-D857-4D03-8484-E8BA51D928A9}"/>
              </a:ext>
            </a:extLst>
          </p:cNvPr>
          <p:cNvSpPr/>
          <p:nvPr/>
        </p:nvSpPr>
        <p:spPr>
          <a:xfrm>
            <a:off x="1354913" y="894376"/>
            <a:ext cx="9257466" cy="461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загрязняющих веществ в атмосфере, т.е. взаимосвязь между источниками загрязнения и состояния атмосферного воздуха можно моделировать.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моделирование позволяет увидеть причины и потенциальные перспективы загрязнения воздуха.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нефтехимического предприятия ООО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Томскнефтехим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вносит существенное поступление загрязняющих веществ в атмосферу.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загрязняющих веществ в воздухе не превышает ПДК.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Площадка предприятия выбрана с учетом розы ветров.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Зона максимального влияния источников ООО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Томскнефтехим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меньше, чем расстояние до города.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Санитарно-защитная зона не требует корректировки.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C1572C-EF64-4F5F-A2AD-F9AE0CB535C3}"/>
              </a:ext>
            </a:extLst>
          </p:cNvPr>
          <p:cNvSpPr/>
          <p:nvPr/>
        </p:nvSpPr>
        <p:spPr>
          <a:xfrm>
            <a:off x="5049175" y="525044"/>
            <a:ext cx="1046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1B4407-60E8-4979-959B-CC25B63D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1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FF662D3-3A67-4E4F-BE85-A932E9EA26B5}"/>
              </a:ext>
            </a:extLst>
          </p:cNvPr>
          <p:cNvSpPr txBox="1">
            <a:spLocks/>
          </p:cNvSpPr>
          <p:nvPr/>
        </p:nvSpPr>
        <p:spPr>
          <a:xfrm>
            <a:off x="2338526" y="2646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/>
              <a:t>Спасибо за внимание!</a:t>
            </a:r>
            <a:endParaRPr lang="ru-RU" sz="6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2B3DCE-4F9F-4877-A3E5-0426E1BD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2" y="4842427"/>
            <a:ext cx="3042414" cy="1352311"/>
          </a:xfrm>
          <a:prstGeom prst="rect">
            <a:avLst/>
          </a:prstGeom>
        </p:spPr>
      </p:pic>
      <p:sp>
        <p:nvSpPr>
          <p:cNvPr id="6" name="Shape 200"/>
          <p:cNvSpPr/>
          <p:nvPr/>
        </p:nvSpPr>
        <p:spPr>
          <a:xfrm>
            <a:off x="8419605" y="4711292"/>
            <a:ext cx="3379541" cy="635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526" tIns="40527" rIns="40526" bIns="40527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algn="just"/>
            <a:r>
              <a:rPr lang="ru-RU" sz="1200" kern="0" dirty="0">
                <a:solidFill>
                  <a:schemeClr val="tx1"/>
                </a:solidFill>
                <a:sym typeface="Calibri"/>
              </a:rPr>
              <a:t>Национальный исследовательский</a:t>
            </a:r>
          </a:p>
          <a:p>
            <a:pPr algn="just"/>
            <a:r>
              <a:rPr lang="ru-RU" sz="1200" kern="0" dirty="0">
                <a:solidFill>
                  <a:schemeClr val="tx1"/>
                </a:solidFill>
                <a:sym typeface="Calibri"/>
              </a:rPr>
              <a:t>Томский государственный университет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sz="1200" kern="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7" name="Shape 200"/>
          <p:cNvSpPr/>
          <p:nvPr/>
        </p:nvSpPr>
        <p:spPr>
          <a:xfrm>
            <a:off x="8419605" y="5276439"/>
            <a:ext cx="3372592" cy="100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526" tIns="40527" rIns="40526" bIns="40527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algn="just"/>
            <a:r>
              <a:rPr lang="ru-RU" sz="1200" kern="0" dirty="0">
                <a:solidFill>
                  <a:schemeClr val="tx1"/>
                </a:solidFill>
                <a:sym typeface="Calibri"/>
              </a:rPr>
              <a:t>634050, г. Томск, пр. Ленина, 36</a:t>
            </a:r>
          </a:p>
          <a:p>
            <a:pPr algn="just"/>
            <a:r>
              <a:rPr lang="ru-RU" sz="1200" kern="0" dirty="0">
                <a:solidFill>
                  <a:schemeClr val="tx1"/>
                </a:solidFill>
                <a:sym typeface="Calibri"/>
              </a:rPr>
              <a:t>+7 (3822) </a:t>
            </a:r>
            <a:r>
              <a:rPr lang="ru-RU" sz="1200" kern="0" dirty="0" smtClean="0">
                <a:solidFill>
                  <a:schemeClr val="tx1"/>
                </a:solidFill>
                <a:sym typeface="Calibri"/>
              </a:rPr>
              <a:t>52-98-52</a:t>
            </a:r>
            <a:r>
              <a:rPr lang="ru-RU" sz="1200" kern="0" dirty="0">
                <a:solidFill>
                  <a:schemeClr val="tx1"/>
                </a:solidFill>
                <a:sym typeface="Calibri"/>
              </a:rPr>
              <a:t>, +7 (3822) </a:t>
            </a:r>
            <a:r>
              <a:rPr lang="ru-RU" sz="1200" kern="0" dirty="0" smtClean="0">
                <a:solidFill>
                  <a:schemeClr val="tx1"/>
                </a:solidFill>
                <a:sym typeface="Calibri"/>
              </a:rPr>
              <a:t>52-95-85 </a:t>
            </a:r>
            <a:r>
              <a:rPr lang="ru-RU" sz="1200" kern="0" dirty="0">
                <a:solidFill>
                  <a:schemeClr val="tx1"/>
                </a:solidFill>
                <a:sym typeface="Calibri"/>
              </a:rPr>
              <a:t>(факс)</a:t>
            </a:r>
          </a:p>
          <a:p>
            <a:pPr algn="just"/>
            <a:r>
              <a:rPr lang="ru-RU" sz="1200" kern="0" dirty="0">
                <a:solidFill>
                  <a:schemeClr val="tx1"/>
                </a:solidFill>
                <a:sym typeface="Calibri"/>
              </a:rPr>
              <a:t>rector@tsu.ru</a:t>
            </a:r>
          </a:p>
          <a:p>
            <a:pPr algn="just"/>
            <a:endParaRPr lang="ru-RU" sz="1200" kern="0" dirty="0">
              <a:solidFill>
                <a:schemeClr val="tx1"/>
              </a:solidFill>
              <a:sym typeface="Calibri"/>
            </a:endParaRPr>
          </a:p>
          <a:p>
            <a:pPr algn="just"/>
            <a:r>
              <a:rPr lang="ru-RU" sz="1200" b="1" kern="0" dirty="0">
                <a:solidFill>
                  <a:schemeClr val="tx1"/>
                </a:solidFill>
                <a:sym typeface="Calibri"/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95107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2F745A9-3B13-41E3-B055-6D5392CBE3E4}"/>
              </a:ext>
            </a:extLst>
          </p:cNvPr>
          <p:cNvSpPr/>
          <p:nvPr/>
        </p:nvSpPr>
        <p:spPr>
          <a:xfrm>
            <a:off x="417443" y="338266"/>
            <a:ext cx="113571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данной работы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анализ антропогенного воздействия производства полиэтилена (ООО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Томскнефтехим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»), оказываемое на атмосферный воздух.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поставленной цели необходимо выполнить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теоретический материал о проблеме воздействия выбросов в атмосферу с производственных предприятий на окружающую среду;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физико-географические условия района расположения предприятия;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и оценку воздействия, оказываемого деятельностью производства полиэтилена нефтехимического предприятия на атмосферный воздух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рассеивание наиболее загрязняющих веществ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оксида углерода) с факельных установок;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программным обеспечением «SKAT» для обработки и анализа данных рассеивания загрязняющих веществ в атмосферном воздухе;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Обработать имеющиеся данные о выбросах в атмосферный воздух с помощью специализированного программного обеспечения «SKAT» и провести анализ полученных результатов.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1EA6708-B358-4638-A86C-58B9B768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2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4A1A15-0E4A-4605-B737-6C7A9D926E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02" y="209440"/>
            <a:ext cx="8589007" cy="6143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306DE2-3999-46C2-8DDB-C20555BA3677}"/>
              </a:ext>
            </a:extLst>
          </p:cNvPr>
          <p:cNvSpPr/>
          <p:nvPr/>
        </p:nvSpPr>
        <p:spPr>
          <a:xfrm>
            <a:off x="4728113" y="6410523"/>
            <a:ext cx="8652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­– Расположение предприятия 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Томскнефтехим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49AF64-4CDE-43DB-939C-EBE3140F6498}"/>
              </a:ext>
            </a:extLst>
          </p:cNvPr>
          <p:cNvSpPr/>
          <p:nvPr/>
        </p:nvSpPr>
        <p:spPr>
          <a:xfrm>
            <a:off x="184191" y="209440"/>
            <a:ext cx="30437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ООО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Томскнефтехим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антропогенное воздействие, оказываемое предприятием на атмосферный воздух.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461D696-D0B7-4522-8D34-83F88349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9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тОМСКНЕФТЕХИМ">
            <a:extLst>
              <a:ext uri="{FF2B5EF4-FFF2-40B4-BE49-F238E27FC236}">
                <a16:creationId xmlns:a16="http://schemas.microsoft.com/office/drawing/2014/main" xmlns="" id="{A0CB0A1B-0FB1-4954-897B-BF8A5277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3" y="641657"/>
            <a:ext cx="6160461" cy="34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тОМСКНЕФТЕХИМ">
            <a:extLst>
              <a:ext uri="{FF2B5EF4-FFF2-40B4-BE49-F238E27FC236}">
                <a16:creationId xmlns:a16="http://schemas.microsoft.com/office/drawing/2014/main" xmlns="" id="{5512F561-456B-451D-9A09-0D9AD861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62" y="4162096"/>
            <a:ext cx="4642561" cy="19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8CCC20F-ADDE-4C7E-A3EB-6B159F8313FC}"/>
              </a:ext>
            </a:extLst>
          </p:cNvPr>
          <p:cNvSpPr/>
          <p:nvPr/>
        </p:nvSpPr>
        <p:spPr>
          <a:xfrm>
            <a:off x="318116" y="641657"/>
            <a:ext cx="5096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Томскнефтехим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своем составе имеет производства, от которых происходят выбросы вредных веществ в атмосферу, и которые являются источниками акустического загрязнения. На объектах ООО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Томскнефтехим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действует 438 источников выбросов загрязняющих веществ, из них 56 являются неорганизованными. Суммарные выбросы в атмосферу в целом по предприятию составляют 6700 т/год.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0C900C2-5ECA-4C58-91A9-FBA0E18B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7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A1203E1-4279-4C28-B6FA-5B30B33A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A980860-A986-45B0-9088-CC0B5E16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4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F8B86B8-F833-458F-A349-4728980E4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4667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E44559E-07A5-463B-8A08-D6C0B8FA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0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D460E1-78E6-45B8-93AE-058CEDE4231A}"/>
              </a:ext>
            </a:extLst>
          </p:cNvPr>
          <p:cNvPicPr/>
          <p:nvPr/>
        </p:nvPicPr>
        <p:blipFill rotWithShape="1">
          <a:blip r:embed="rId2"/>
          <a:srcRect r="14474" b="4447"/>
          <a:stretch/>
        </p:blipFill>
        <p:spPr bwMode="auto">
          <a:xfrm>
            <a:off x="0" y="519320"/>
            <a:ext cx="7906139" cy="5159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B745A7-CE79-4781-B771-23AAF31C5CE6}"/>
              </a:ext>
            </a:extLst>
          </p:cNvPr>
          <p:cNvSpPr/>
          <p:nvPr/>
        </p:nvSpPr>
        <p:spPr>
          <a:xfrm>
            <a:off x="1887840" y="5766112"/>
            <a:ext cx="41304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­– Снимок экрана рабочего окна программы SKAT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3CE7F13-A107-4300-8674-45958B5F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9CE59-164E-4D6B-A4DB-626E4A351A90}"/>
              </a:ext>
            </a:extLst>
          </p:cNvPr>
          <p:cNvSpPr/>
          <p:nvPr/>
        </p:nvSpPr>
        <p:spPr>
          <a:xfrm>
            <a:off x="7938795" y="522346"/>
            <a:ext cx="4086809" cy="393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алгоритмов расчета рассеивания загрязняющих веществ создан программный комплекс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SKAT».Комплекс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приложение, функционирующее в операционной среде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комплекс «SKAT» может быть использован для прогнозирования приземных концентраций загрязняющих веществ и расчетов рассеивания загрязняющих веществ в атмосферном воздухе при решении задач мониторинга выбросов загрязняющих веществ.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комплекс основан на методах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рассчета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рассеивания выбросов загрязняющих веществ в атмосферном воздухе, рекомендуемые для использования на территории России (МРР_2017).</a:t>
            </a:r>
          </a:p>
        </p:txBody>
      </p:sp>
    </p:spTree>
    <p:extLst>
      <p:ext uri="{BB962C8B-B14F-4D97-AF65-F5344CB8AC3E}">
        <p14:creationId xmlns:p14="http://schemas.microsoft.com/office/powerpoint/2010/main" val="41464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C96C9D3-0A10-4690-BFBF-8FFC63D17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426" y="227786"/>
            <a:ext cx="6047148" cy="242463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1571195-1E86-4D93-A97C-BC2D5BCC9913}"/>
              </a:ext>
            </a:extLst>
          </p:cNvPr>
          <p:cNvSpPr/>
          <p:nvPr/>
        </p:nvSpPr>
        <p:spPr>
          <a:xfrm>
            <a:off x="1629746" y="2652419"/>
            <a:ext cx="9828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­– Формула расчета величины приземной разовой концентрации загрязняющих веществ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69DC918-85FE-463C-A554-45994FEA75E8}"/>
              </a:ext>
            </a:extLst>
          </p:cNvPr>
          <p:cNvSpPr/>
          <p:nvPr/>
        </p:nvSpPr>
        <p:spPr>
          <a:xfrm>
            <a:off x="211494" y="3365241"/>
            <a:ext cx="75976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См – в мг/м³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/м³);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коэффициент, определяемый типом стратификации атмосферы;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V1 – активность ЗВ, выбрасываемых в атмосферу в единицу времени,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г/с (Бк/с) и объемный расход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газоаэрозолей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m, n – безразмерные коэффициенты, зависящие от скорость оседания ЗВ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атмосферном воздухе и от условий выхода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газоаэрозольной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смеси из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вентиляционной трубы;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ŋ – безразмерный коэффициент, учитывающий рельеф местности;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– высота источника выброса над уровнем земли, 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ΔT=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перепад между температурой выбрасываемой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газоаэрозольной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температурой атмосферного воздуха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°C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F50E32B-EE5C-49E3-8836-117AF84B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9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AB683E2-AEAF-4A9A-AD48-6B577DAA1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66416"/>
              </p:ext>
            </p:extLst>
          </p:nvPr>
        </p:nvGraphicFramePr>
        <p:xfrm>
          <a:off x="1592424" y="597157"/>
          <a:ext cx="9560767" cy="453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76">
                  <a:extLst>
                    <a:ext uri="{9D8B030D-6E8A-4147-A177-3AD203B41FA5}">
                      <a16:colId xmlns:a16="http://schemas.microsoft.com/office/drawing/2014/main" xmlns="" val="2878962389"/>
                    </a:ext>
                  </a:extLst>
                </a:gridCol>
                <a:gridCol w="1605226">
                  <a:extLst>
                    <a:ext uri="{9D8B030D-6E8A-4147-A177-3AD203B41FA5}">
                      <a16:colId xmlns:a16="http://schemas.microsoft.com/office/drawing/2014/main" xmlns="" val="235759548"/>
                    </a:ext>
                  </a:extLst>
                </a:gridCol>
                <a:gridCol w="794940">
                  <a:extLst>
                    <a:ext uri="{9D8B030D-6E8A-4147-A177-3AD203B41FA5}">
                      <a16:colId xmlns:a16="http://schemas.microsoft.com/office/drawing/2014/main" xmlns="" val="437882753"/>
                    </a:ext>
                  </a:extLst>
                </a:gridCol>
                <a:gridCol w="990350">
                  <a:extLst>
                    <a:ext uri="{9D8B030D-6E8A-4147-A177-3AD203B41FA5}">
                      <a16:colId xmlns:a16="http://schemas.microsoft.com/office/drawing/2014/main" xmlns="" val="904339838"/>
                    </a:ext>
                  </a:extLst>
                </a:gridCol>
                <a:gridCol w="839957">
                  <a:extLst>
                    <a:ext uri="{9D8B030D-6E8A-4147-A177-3AD203B41FA5}">
                      <a16:colId xmlns:a16="http://schemas.microsoft.com/office/drawing/2014/main" xmlns="" val="4218633858"/>
                    </a:ext>
                  </a:extLst>
                </a:gridCol>
                <a:gridCol w="839957">
                  <a:extLst>
                    <a:ext uri="{9D8B030D-6E8A-4147-A177-3AD203B41FA5}">
                      <a16:colId xmlns:a16="http://schemas.microsoft.com/office/drawing/2014/main" xmlns="" val="3405063092"/>
                    </a:ext>
                  </a:extLst>
                </a:gridCol>
                <a:gridCol w="1626712">
                  <a:extLst>
                    <a:ext uri="{9D8B030D-6E8A-4147-A177-3AD203B41FA5}">
                      <a16:colId xmlns:a16="http://schemas.microsoft.com/office/drawing/2014/main" xmlns="" val="1046853914"/>
                    </a:ext>
                  </a:extLst>
                </a:gridCol>
                <a:gridCol w="1606249">
                  <a:extLst>
                    <a:ext uri="{9D8B030D-6E8A-4147-A177-3AD203B41FA5}">
                      <a16:colId xmlns:a16="http://schemas.microsoft.com/office/drawing/2014/main" xmlns="" val="2685406398"/>
                    </a:ext>
                  </a:extLst>
                </a:gridCol>
              </a:tblGrid>
              <a:tr h="1843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Источника выброса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Источники загрязняющих веществ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 </a:t>
                      </a:r>
                      <a:r>
                        <a:rPr lang="ru-RU" sz="1800">
                          <a:effectLst/>
                        </a:rPr>
                        <a:t>устья, 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Высота, 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t г. в смеси, °C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V г. в смеси, м/с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 вещества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Выбросы загрязняющих веществ, г/с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7711786"/>
                  </a:ext>
                </a:extLst>
              </a:tr>
              <a:tr h="897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0272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Факельная установка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1,04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1688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15,47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Этен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372,9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8112213"/>
                  </a:ext>
                </a:extLst>
              </a:tr>
              <a:tr h="897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0273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Факельная установка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1701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1,66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Пропен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4373990"/>
                  </a:ext>
                </a:extLst>
              </a:tr>
              <a:tr h="897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0276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Факельная установка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0,96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Углерода оксид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35,2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842208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679094-FDEB-4B7B-81A6-BB966E0B1A54}"/>
              </a:ext>
            </a:extLst>
          </p:cNvPr>
          <p:cNvSpPr/>
          <p:nvPr/>
        </p:nvSpPr>
        <p:spPr>
          <a:xfrm>
            <a:off x="3247054" y="5381947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1 - Исходные данные для расчета рассеивания в программе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Scat_MRR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F79AC26-9E75-4856-9CF7-D31F3F8D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1BCD-932D-455B-BD15-4051127E21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89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861</Words>
  <Application>Microsoft Office PowerPoint</Application>
  <PresentationFormat>Произвольный</PresentationFormat>
  <Paragraphs>139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Пиров Рустам</dc:creator>
  <cp:lastModifiedBy>322-Master</cp:lastModifiedBy>
  <cp:revision>35</cp:revision>
  <dcterms:created xsi:type="dcterms:W3CDTF">2022-06-02T04:49:26Z</dcterms:created>
  <dcterms:modified xsi:type="dcterms:W3CDTF">2022-06-17T02:45:59Z</dcterms:modified>
</cp:coreProperties>
</file>