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2"/>
  </p:notesMasterIdLst>
  <p:sldIdLst>
    <p:sldId id="256" r:id="rId2"/>
    <p:sldId id="257" r:id="rId3"/>
    <p:sldId id="285" r:id="rId4"/>
    <p:sldId id="258" r:id="rId5"/>
    <p:sldId id="287" r:id="rId6"/>
    <p:sldId id="260" r:id="rId7"/>
    <p:sldId id="291" r:id="rId8"/>
    <p:sldId id="264" r:id="rId9"/>
    <p:sldId id="265" r:id="rId10"/>
    <p:sldId id="259" r:id="rId11"/>
    <p:sldId id="288" r:id="rId12"/>
    <p:sldId id="267" r:id="rId13"/>
    <p:sldId id="276" r:id="rId14"/>
    <p:sldId id="277" r:id="rId15"/>
    <p:sldId id="289" r:id="rId16"/>
    <p:sldId id="282" r:id="rId17"/>
    <p:sldId id="283" r:id="rId18"/>
    <p:sldId id="284" r:id="rId19"/>
    <p:sldId id="286" r:id="rId20"/>
    <p:sldId id="29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5" autoAdjust="0"/>
    <p:restoredTop sz="94660"/>
  </p:normalViewPr>
  <p:slideViewPr>
    <p:cSldViewPr snapToGrid="0">
      <p:cViewPr>
        <p:scale>
          <a:sx n="70" d="100"/>
          <a:sy n="70" d="100"/>
        </p:scale>
        <p:origin x="480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7338C-8901-4856-99D5-70D7B74F5E6A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08658-0122-4720-BD27-C4DF34FB9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2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8658-0122-4720-BD27-C4DF34FB99B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2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4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4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4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3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6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2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7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4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DCFBF-57A8-4224-898C-62A8617B83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74B88-5A19-4729-BE83-0962F2E1A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6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734550" cy="4067174"/>
          </a:xfrm>
        </p:spPr>
        <p:txBody>
          <a:bodyPr>
            <a:normAutofit/>
          </a:bodyPr>
          <a:lstStyle/>
          <a:p>
            <a:pPr algn="ctr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(МИНОБРНАУКИ РОССИИ)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ИССЛЕДОВАТЕЛЬСКИЙ ТОМСКИЙ ГОСУДАРСТВЕННЫЙ УНИВЕРСИТЕТ (ТГУ)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биологии, экологии, почвоведения, сельского и лесного хозяйства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экологии, природопользования и экологической инженерии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2000" b="1" dirty="0" smtClean="0"/>
              <a:t>Оценка воздействия проектируемых дорог на поверхностные водные объекты</a:t>
            </a:r>
            <a:br>
              <a:rPr lang="ru-RU" sz="2000" b="1" dirty="0" smtClean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ВЫПУСКНАЯ КВАЛИФИКАЦИОННАЯ РАБОТА МАГИСТРА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(МАГИСТЕРСКАЯ ДИССЕРТАЦИЯ)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5791200"/>
            <a:ext cx="7343775" cy="1143000"/>
          </a:xfrm>
        </p:spPr>
        <p:txBody>
          <a:bodyPr/>
          <a:lstStyle/>
          <a:p>
            <a:pPr algn="l"/>
            <a:r>
              <a:rPr lang="ru-RU" sz="2000" dirty="0"/>
              <a:t>Выполнила: студентка гр. 012071 Джалилова Н.</a:t>
            </a:r>
          </a:p>
          <a:p>
            <a:pPr algn="l"/>
            <a:r>
              <a:rPr lang="ru-RU" sz="2000" dirty="0">
                <a:cs typeface="Times New Roman" pitchFamily="18" charset="0"/>
              </a:rPr>
              <a:t>Научные руководители:   к.б.н., доцент Яблочкина Н. 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5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365760"/>
            <a:ext cx="9801225" cy="834390"/>
          </a:xfrm>
        </p:spPr>
        <p:txBody>
          <a:bodyPr>
            <a:noAutofit/>
          </a:bodyPr>
          <a:lstStyle/>
          <a:p>
            <a:r>
              <a:rPr lang="ru-RU" sz="2000" dirty="0"/>
              <a:t>В административном отношении исследуемый участок расположен на территории Тяжинского района Кемеровской области </a:t>
            </a:r>
            <a:r>
              <a:rPr lang="ru-RU" sz="2000" dirty="0" smtClean="0"/>
              <a:t>.</a:t>
            </a:r>
            <a:r>
              <a:rPr lang="ru-RU" sz="2000" b="1" dirty="0" smtClean="0"/>
              <a:t> </a:t>
            </a:r>
            <a:r>
              <a:rPr lang="ru-RU" sz="2000" dirty="0"/>
              <a:t>Тяжинский район расположен на северо-восточной части Кемеровской области</a:t>
            </a:r>
          </a:p>
        </p:txBody>
      </p:sp>
      <p:pic>
        <p:nvPicPr>
          <p:cNvPr id="7" name="Рисунок 6" descr="268-19-0219-ТКР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3" y="1403764"/>
            <a:ext cx="6219827" cy="4184747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123826" y="5588511"/>
            <a:ext cx="7639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Рисунок 2–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Ситуационная карта-схема расположения исследуемого участка в Тяжинском районе Кемеровской области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5201" y="1085850"/>
            <a:ext cx="3543300" cy="411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Участок капитального ремонта автомобильной дороги Р-255 «Сибирь» Новосибирск – Кемерово – Красноярск – Иркутск на участке км 535+000 –  км 545+000 расположен в Тяжинском районе Кемеровской области, проходит вне населенных пунктов и относится к дороге обычного типа II категории по п. 5.3 ГОСТ 33382-2015, п. 3.1.3; п.5 ГОСТ 52398-2005.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2" y="1937365"/>
            <a:ext cx="7551738" cy="44303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49412" y="6291560"/>
            <a:ext cx="585787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ctr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3–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Русло реки Малая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Итатка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выше пересечения с трассой автодороги [Отчет ИЭИ]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300" y="0"/>
            <a:ext cx="10429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Берега реки на участке работ слабо крутые (местами пологие), слабо размываемы,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задер-нованы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поросли плохо проходимым кустарником. Пойма по длине речки обычно односторонняя, переходящая с одного берега на другой, шириной 50 – 100 м. Отмечается тип руслового процесса – ограниченное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меандрирование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Процессов размыва берегов и прочей эрозии участка в районе реки не обнаружено. Дно у мостового сооружения сложено суглинистыми грунтами, осаждениями ила и остатков растительности. Берега пологие, задернованные, поросшие кустарниковой растительностью.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7580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Ихтиофауна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0227" y="1690688"/>
            <a:ext cx="110925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dirty="0" smtClean="0"/>
              <a:t>Для </a:t>
            </a:r>
            <a:r>
              <a:rPr lang="ru-RU" dirty="0"/>
              <a:t>рыб в период открытой воды большое значение имеет обеспеченность пищей. </a:t>
            </a:r>
            <a:r>
              <a:rPr lang="ru-RU" dirty="0" err="1"/>
              <a:t>Зарастаемость</a:t>
            </a:r>
            <a:r>
              <a:rPr lang="ru-RU" dirty="0"/>
              <a:t> и мелководность пойменных водоёмов обусловливают обильное развитие в них зоопланктона и зообентоса. Колебания уровней воды вместе с другими факторами (сумма тепла, загрязнение и т. д.) в сильной степени отражается на развитии планктонных и бентосных организмов и в целом на </a:t>
            </a:r>
            <a:r>
              <a:rPr lang="ru-RU" dirty="0" err="1"/>
              <a:t>биопродуктивность</a:t>
            </a:r>
            <a:r>
              <a:rPr lang="ru-RU" dirty="0"/>
              <a:t> водоёмов.</a:t>
            </a:r>
            <a:endParaRPr lang="ru-RU" dirty="0" smtClean="0">
              <a:effectLst/>
            </a:endParaRPr>
          </a:p>
          <a:p>
            <a:pPr indent="450215">
              <a:lnSpc>
                <a:spcPct val="150000"/>
              </a:lnSpc>
            </a:pPr>
            <a:r>
              <a:rPr lang="ru-RU" dirty="0"/>
              <a:t>На распределении видов сказывается и характер их питания. Обычно выделяют хищных (щука) и мирных рыб (язь, плотва и др.). Кроме того, многие виды имеют факультативный или смешанный характер питания, т. е. наряду с потреблением типичного корма могут хищничать. К таким видам относятся окунь, елец, ерш. Мирные рыбы, в свою очередь, по типу питания подразделяются на </a:t>
            </a:r>
            <a:r>
              <a:rPr lang="ru-RU" dirty="0" err="1"/>
              <a:t>планктофагов</a:t>
            </a:r>
            <a:r>
              <a:rPr lang="ru-RU" dirty="0"/>
              <a:t> и </a:t>
            </a:r>
            <a:r>
              <a:rPr lang="ru-RU" dirty="0" err="1"/>
              <a:t>бентофагов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7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32" y="235124"/>
            <a:ext cx="8190518" cy="2994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432" y="3229736"/>
            <a:ext cx="7885718" cy="1218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432" y="4267200"/>
            <a:ext cx="8190518" cy="1685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50" y="5868966"/>
            <a:ext cx="7972425" cy="11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83" y="266701"/>
            <a:ext cx="6828442" cy="239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2508537"/>
            <a:ext cx="6686550" cy="1840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024" y="4478310"/>
            <a:ext cx="7000875" cy="20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2" y="180975"/>
            <a:ext cx="6715124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24" y="-63199"/>
            <a:ext cx="10048502" cy="1325562"/>
          </a:xfrm>
        </p:spPr>
        <p:txBody>
          <a:bodyPr>
            <a:normAutofit/>
          </a:bodyPr>
          <a:lstStyle/>
          <a:p>
            <a:r>
              <a:rPr lang="ru-RU" sz="3200" dirty="0"/>
              <a:t>Расчет ущерба водно-биологическим ресурсам капитального ремонта автомобильной дороги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752076"/>
              </p:ext>
            </p:extLst>
          </p:nvPr>
        </p:nvGraphicFramePr>
        <p:xfrm>
          <a:off x="906010" y="3112153"/>
          <a:ext cx="6669723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Документ" r:id="rId3" imgW="5977886" imgH="1717622" progId="Word.Document.12">
                  <p:embed/>
                </p:oleObj>
              </mc:Choice>
              <mc:Fallback>
                <p:oleObj name="Документ" r:id="rId3" imgW="5977886" imgH="1717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010" y="3112153"/>
                        <a:ext cx="6669723" cy="171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1524" y="2604322"/>
            <a:ext cx="373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воспроизводимой молоди рыб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524" y="4997886"/>
            <a:ext cx="9167532" cy="134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400" dirty="0"/>
              <a:t>В качестве восстановительных мероприятий на территории </a:t>
            </a:r>
            <a:r>
              <a:rPr lang="ru-RU" sz="1400" dirty="0" smtClean="0"/>
              <a:t>Верхне-Обского  </a:t>
            </a:r>
            <a:r>
              <a:rPr lang="ru-RU" sz="1400" dirty="0"/>
              <a:t>округа учитывая производственные мощности рыбоводных предприятий региона, рекомендовано воспроизводство наиболее ценного для промысла вида рыб – осетр сибирский – с выпуском </a:t>
            </a:r>
            <a:r>
              <a:rPr lang="ru-RU" sz="1400" dirty="0" err="1"/>
              <a:t>подрощенной</a:t>
            </a:r>
            <a:r>
              <a:rPr lang="ru-RU" sz="1400" dirty="0"/>
              <a:t> до навески 1,0 г молоди в Обь-Иртышский бассейн.</a:t>
            </a:r>
            <a:endParaRPr lang="ru-RU" sz="14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6010" y="1546649"/>
            <a:ext cx="965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Согласно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«Методике исчисления размера вреда, причиненного водным биологическим ресурсам», а также исходя из последствий негативного воздействия намечаемой деятельности на состояние водных биоресурсов и среды их обитания, должны быть определены затраты на восстановление водных биоресурсов, вид и объемы восстановительных мероприятий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48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199" y="1794361"/>
            <a:ext cx="106244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компенсации потерь рыбного хозяйства, составляющих 54,549 кг, необходимо осуществить разовый выпуск 2834 шт. молоди осетра сибирского.</a:t>
            </a:r>
          </a:p>
          <a:p>
            <a:r>
              <a:rPr lang="ru-RU" dirty="0"/>
              <a:t>Расчет затрат на компенсацию наносимого вреда произведен с учетом фактической стоимости воспроизводства 1 экземпляра молоди осетра сибирского на предприятиях региона, составляющую 40 руб. </a:t>
            </a:r>
          </a:p>
          <a:p>
            <a:r>
              <a:rPr lang="ru-RU" dirty="0"/>
              <a:t>F = 2834 шт. × 40,0 руб./шт. = 113360,00 руб.</a:t>
            </a:r>
          </a:p>
          <a:p>
            <a:r>
              <a:rPr lang="ru-RU" dirty="0"/>
              <a:t>Сумма средств, необходимая для проведения мероприятий по восстановлению нарушенного проектируемыми работами состояния водных биоресурсов и среды их обитания, в ценах 2019 г. составит 113,360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666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9175" y="198358"/>
            <a:ext cx="10846254" cy="629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1600" dirty="0" smtClean="0"/>
              <a:t>Для предотвращения и снижения возможного негативного воздействия на поверхностные водные объекты предусмотрены мероприятия, направленные на охрану и рациональное использование природных ресурсов, требующие контроля их экологической эффективности:</a:t>
            </a:r>
          </a:p>
          <a:p>
            <a:pPr indent="450215">
              <a:lnSpc>
                <a:spcPct val="150000"/>
              </a:lnSpc>
            </a:pPr>
            <a:r>
              <a:rPr lang="ru-RU" sz="1600" dirty="0" smtClean="0"/>
              <a:t>Период проведения компенсации 2023 год.</a:t>
            </a:r>
          </a:p>
          <a:p>
            <a:pPr indent="450215">
              <a:lnSpc>
                <a:spcPct val="150000"/>
              </a:lnSpc>
            </a:pPr>
            <a:r>
              <a:rPr lang="ru-RU" sz="1600" dirty="0" smtClean="0"/>
              <a:t>Компенсационные мероприятия выполняются ФКУ «</a:t>
            </a:r>
            <a:r>
              <a:rPr lang="ru-RU" sz="1600" dirty="0" err="1" smtClean="0"/>
              <a:t>Сибуправтодор</a:t>
            </a:r>
            <a:r>
              <a:rPr lang="ru-RU" sz="1600" dirty="0" smtClean="0"/>
              <a:t>» с привлечением</a:t>
            </a:r>
            <a:r>
              <a:rPr lang="ru-RU" sz="1600" dirty="0" smtClean="0">
                <a:latin typeface="TimesNewRomanPSMT"/>
                <a:cs typeface="TimesNewRomanPSMT"/>
              </a:rPr>
              <a:t> </a:t>
            </a:r>
            <a:r>
              <a:rPr lang="ru-RU" sz="1600" dirty="0" smtClean="0"/>
              <a:t>специализированной организацией на конкурсной основе в соответствии с природоохранным законодательством РФ:</a:t>
            </a:r>
          </a:p>
          <a:p>
            <a:pPr indent="450215">
              <a:lnSpc>
                <a:spcPct val="150000"/>
              </a:lnSpc>
            </a:pPr>
            <a:r>
              <a:rPr lang="ru-RU" sz="1600" dirty="0" smtClean="0"/>
              <a:t>- на основании заявления необходимо включится в план искусственного воспроизводства водных биологических ресурсов </a:t>
            </a:r>
            <a:r>
              <a:rPr lang="ru-RU" sz="1600" dirty="0" err="1" smtClean="0"/>
              <a:t>Верхнеобского</a:t>
            </a:r>
            <a:r>
              <a:rPr lang="ru-RU" sz="1600" dirty="0" smtClean="0"/>
              <a:t> ТУ </a:t>
            </a:r>
            <a:r>
              <a:rPr lang="ru-RU" sz="1600" dirty="0" err="1" smtClean="0"/>
              <a:t>Росрыболовства</a:t>
            </a:r>
            <a:r>
              <a:rPr lang="ru-RU" sz="1600" dirty="0" smtClean="0"/>
              <a:t> (Приказ Минсельхоза России от 20.10.2014 N 395);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после включения в план искусственного воспроизводства водных биологических ресурсов заключить с </a:t>
            </a:r>
            <a:r>
              <a:rPr lang="ru-RU" sz="1600" dirty="0" err="1" smtClean="0"/>
              <a:t>Верхнеобским</a:t>
            </a:r>
            <a:r>
              <a:rPr lang="ru-RU" sz="1600" dirty="0" smtClean="0"/>
              <a:t> ТУ </a:t>
            </a:r>
            <a:r>
              <a:rPr lang="ru-RU" sz="1600" dirty="0" err="1" smtClean="0"/>
              <a:t>Росрыболовства</a:t>
            </a:r>
            <a:r>
              <a:rPr lang="ru-RU" sz="1600" dirty="0" smtClean="0"/>
              <a:t> договор на выполнение работ по искусственному воспроизводству водных биологических ресурсов (Приказ Министерства сельского хозяйства РФ от 9 июля 2015 г. N 290).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Строгое соблюдение требований, установленных нормативными правовыми актами Российской Федерации и субъектов Российской Федерации, а также ведомственными нормативными документами по вопросам охраны окружающей природной среды, в том числе водных объектов, ВБР и среды их обитания.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на площади </a:t>
            </a:r>
            <a:r>
              <a:rPr lang="ru-RU" sz="1600" dirty="0" err="1" smtClean="0"/>
              <a:t>водоохранной</a:t>
            </a:r>
            <a:r>
              <a:rPr lang="ru-RU" sz="1600" dirty="0" smtClean="0"/>
              <a:t> зоны водных объектов исключается размещение стоянок строительной техники, заправка строительной техники ГСМ, а также ремонт, мойка техники, используемой при строительных работах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36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1856" y="345989"/>
            <a:ext cx="8937173" cy="664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14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endParaRPr lang="ru-RU" sz="1400" b="1" kern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Участок капитального ремонта автомобильной дороги Р-255 «Сибирь» Новосибирск – Кемерово – Красноярск – Иркутск на участке км 535+000 –  км 545+000 расположен в Тяжинском районе Кемеровской области.</a:t>
            </a:r>
            <a:endParaRPr lang="ru-RU" sz="1400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1. основные факторы воздействия на поверхностные водные объекты и водно-биологические ресурсы при капитальном ремонте автомобильных дорог – нарушение поверхностного стока, увеличение концентрации взвешенных частиц в воде, трансформация мест обитания водных биологических ресурсов (потеря кормовой базы). Негативное воздействие на поверхностные водные объекты оценивается как локальное и среднесрочное.</a:t>
            </a:r>
            <a:endParaRPr lang="ru-RU" sz="14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Суммарные потери водных биоресурсов в результате выполнения капитального ремонта автомобильной дороги Р-255 «Сибирь» Новосибирск – Кемерово – Красноярск – Иркутск на участке км 535+000 – км 545+000, Кемеровская область составят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54,04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Для компенсации потерь рыбного хозяйства необходимо осуществить разовый выпуск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2807 шт. молоди осетра сибирского. Сумма средств, необходимая для проведения мероприятий по восстановлению нарушенного проектируемыми работами состояния водных биоресурсов и среды их обитания, в ценах 2020 г. составит 112,280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 целях сохранения водных биологических ресурсов и среды их обитания предусмотрены запрет проведения работ в период нереста рыб, рекультивация нарушенных земель в пределах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водоохранной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зоны, устройство систем сбора и очистки поверхностного стока с полотна автомобильной дороги.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244203" cy="97726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Актуальность работы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4334" y="1671726"/>
            <a:ext cx="9701741" cy="374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Автомобильная дорога - инженерное сооружение, предназначенное для движения автомобилей, основными ее элементами являются: земляное полотно, дорожная одежда, проезжая часть, обочины, искусственные и линейные сооружения и все виды обстановки. В более широком смысле автомобильную дорогу следует рассматривать как комплекс инженерных сооружений, предназначенных для экономичной перевозки автомобилями пассажиров и грузов и обеспечивающих круглосуточное, круглогодичное, непрерывное, безопасное и удобное движение легковых автомобилей с расчетными скоростями и грузовых автомобилей с расчетными нагрузками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4502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Основанием для выполнения оценки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Times New Roman" panose="02020603050405020304" pitchFamily="18" charset="0"/>
                <a:cs typeface="ArialMT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воздействия планируемой деятельности на биоресурсы и среду их обитания служат требования природоохранного законодательства, нормативных документов по охране водных биологических ресурсов.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14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9360" y="2216332"/>
            <a:ext cx="10226040" cy="132556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65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строительство и капитальный ремонт автомобильных дорог.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0229" y="2710160"/>
            <a:ext cx="9905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воздействие на водные биологические ресурсы и среду их обитания при капитальном ремонте автомобильных дорог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1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оценка воздействия на водные биологические ресурсы и среду их обитания при выполнении капитального ремонта автомобильной дороги Р-255 «Сибирь».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5850" y="2263765"/>
            <a:ext cx="8524875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достижения цели необходимо выполнить следующие задачи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Определить факторы воздействия на водные биоресурсы и среду их обитания при проведении проектируемых работ.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Выполнить расчет размера вреда, причиняемого водным биологическим ресурсам, в натуральном выражении.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Определить виды, объемы мероприятий и величину затрат, необходимых для восстановления водных биоресурсов и среды их обитания.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Разработать рекомендации по охране водных биологических ресурсов и среды их обитания и проведению производственного экологического контроля за влиянием планируемой деятельности на ВБР.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586" y="246017"/>
            <a:ext cx="9692640" cy="1141307"/>
          </a:xfrm>
        </p:spPr>
        <p:txBody>
          <a:bodyPr/>
          <a:lstStyle/>
          <a:p>
            <a:r>
              <a:rPr lang="ru-RU" dirty="0" smtClean="0"/>
              <a:t>Защищаемые положения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6205" y="2204071"/>
            <a:ext cx="8466328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Выполнение работ по капитальному ремонту в </a:t>
            </a:r>
            <a:r>
              <a:rPr lang="ru-RU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водоохранной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зоне пересекаемых поверхностных водных объектов приводит к нарушению поверхностного стока, увеличению концентрации взвешенных веществ в воде и локальной трансформации мест обитания водных биологических ресурсов.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Действующее природоохранное законодательство в области охраны поверхностных водных объектов и водно-биологических ресурсов предусматривает реальные, действующие механизмы по реализации </a:t>
            </a:r>
            <a:r>
              <a:rPr lang="ru-RU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водоохранных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мероприятий и компенсации вреда водно-биологическим ресурсам при проектировании хозяйственной деятельности.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9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1" y="393486"/>
            <a:ext cx="9491853" cy="59626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Климатическая характеристика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525" y="962025"/>
            <a:ext cx="10387542" cy="59626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Для составления климатической характеристики использованы наблюдения за метеорологическими явлениями ближайших репрезентативных метеостанций – Тисуль, Мариинск.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47025" y="1542625"/>
            <a:ext cx="34956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Тип климата – резко континентальный. Климат отличается продолжительной и суровой зимой и коротким теплым летом. Наблюдаются возвраты к холодам и оттепеля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 длится до 4 – 5 месяцев, с ноября 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март. Только редкие выносы теплого воздуха с юга приводят иногда 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кратковременному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потеплению. В марте устойчивые морозы прекращаются, учащаются оттепели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791879"/>
              </p:ext>
            </p:extLst>
          </p:nvPr>
        </p:nvGraphicFramePr>
        <p:xfrm>
          <a:off x="963315" y="2050456"/>
          <a:ext cx="6182551" cy="4195521"/>
        </p:xfrm>
        <a:graphic>
          <a:graphicData uri="http://schemas.openxmlformats.org/drawingml/2006/table">
            <a:tbl>
              <a:tblPr firstRow="1" firstCol="1" bandRow="1"/>
              <a:tblGrid>
                <a:gridCol w="396336">
                  <a:extLst>
                    <a:ext uri="{9D8B030D-6E8A-4147-A177-3AD203B41FA5}">
                      <a16:colId xmlns:a16="http://schemas.microsoft.com/office/drawing/2014/main" val="327213022"/>
                    </a:ext>
                  </a:extLst>
                </a:gridCol>
                <a:gridCol w="1945314">
                  <a:extLst>
                    <a:ext uri="{9D8B030D-6E8A-4147-A177-3AD203B41FA5}">
                      <a16:colId xmlns:a16="http://schemas.microsoft.com/office/drawing/2014/main" val="1628770989"/>
                    </a:ext>
                  </a:extLst>
                </a:gridCol>
                <a:gridCol w="3024477">
                  <a:extLst>
                    <a:ext uri="{9D8B030D-6E8A-4147-A177-3AD203B41FA5}">
                      <a16:colId xmlns:a16="http://schemas.microsoft.com/office/drawing/2014/main" val="3394577305"/>
                    </a:ext>
                  </a:extLst>
                </a:gridCol>
                <a:gridCol w="816424">
                  <a:extLst>
                    <a:ext uri="{9D8B030D-6E8A-4147-A177-3AD203B41FA5}">
                      <a16:colId xmlns:a16="http://schemas.microsoft.com/office/drawing/2014/main" val="2210329174"/>
                    </a:ext>
                  </a:extLst>
                </a:gridCol>
              </a:tblGrid>
              <a:tr h="301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Характеристика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Величина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004277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Средняя скорость ветра за год,  м/сек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959125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Сумма атмосферных осадков за год,  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902676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Среднее число дней в году с осадками более 0,1 мм.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16717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Среднее число дней в году с осадками более 5,0 мм.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0671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Средняя дата образования устойчивого снежного покрова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346116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Средняя дата разрушения устойчивого снежного покрова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III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202583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Число дней в году с устойчивым снежным покровом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867252"/>
                  </a:ext>
                </a:extLst>
              </a:tr>
              <a:tr h="348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Средняя из наибольших декадных высот снежного покрова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(за зиму), см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380130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годовое число дней с туманом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97706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Среднее за год число дней с грозой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928985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за год число дней с метелью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457003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за год число дней с градом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470821"/>
                  </a:ext>
                </a:extLst>
              </a:tr>
              <a:tr h="301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Толщина стенки гололеда b, в мм (район II), превышаемая раз в 5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521845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Давление ветра w0, в кПа (район III), превышаемое раз в 5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576076"/>
                  </a:ext>
                </a:extLst>
              </a:tr>
              <a:tr h="301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Вес снегового покрова Sg, в кПа (район IV), превышаемый раз в 5 лет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768708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Нормативная глубина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промерзания, 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глинистых и суглинистых грунтов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663002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супесей и песков пылеватых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521243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песков гравелистых и крупных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75024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крупнообломочных грунтов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01594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328" y="1542625"/>
            <a:ext cx="67885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57098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Климатические показатели м/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Тисуль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3771" y="461780"/>
            <a:ext cx="11070771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Гидрографическая сеть района принадлежит бассейну р. Чулым. Водные объекты района работ: реки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Итатка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Малая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Итатка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Косуль, Круглова,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Сорочевка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др. Гидрологическая сеть района хорошо развита, густота речной сети 0,30-0,35 км/км</a:t>
            </a:r>
            <a:r>
              <a:rPr lang="ru-RU" sz="1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Все реки типично равнинные, имеют относительно врезанные долины, извилистые и поросшие русла, малые скорости течения, характеризуются интенсивным весенним половодьем с сильным, кратковременным поднятием уровней воды.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1898877"/>
            <a:ext cx="649877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3771" y="6404480"/>
            <a:ext cx="364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NewRomanPSMT"/>
              </a:rPr>
              <a:t>Рисунок 1</a:t>
            </a:r>
            <a:r>
              <a:rPr lang="ru-RU" dirty="0" smtClean="0">
                <a:latin typeface="Times New Roman" panose="02020603050405020304" pitchFamily="18" charset="0"/>
                <a:ea typeface="TimesNewRomanPSMT"/>
              </a:rPr>
              <a:t>– </a:t>
            </a:r>
            <a:r>
              <a:rPr lang="ru-RU" dirty="0">
                <a:latin typeface="Times New Roman" panose="02020603050405020304" pitchFamily="18" charset="0"/>
                <a:ea typeface="TimesNewRomanPSMT"/>
              </a:rPr>
              <a:t>Водопропускная труба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65571" y="1898877"/>
            <a:ext cx="4234544" cy="374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Река Малая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Итатка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 водосбору которой собственно проходит рассматриваемый участок автодороги имеет площадь водосбора около 120,1 км</a:t>
            </a:r>
            <a:r>
              <a:rPr lang="ru-RU" sz="1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длинна водотока равна 21 км, средняя высота водосбора около 220 м,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озерность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водосбора 0 %, заболоченность – 2 %,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залесенность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47 % (смешанный лес) оставшаяся часть практически полностью занята сельскохозяйственными землями.</a:t>
            </a:r>
          </a:p>
        </p:txBody>
      </p:sp>
    </p:spTree>
    <p:extLst>
      <p:ext uri="{BB962C8B-B14F-4D97-AF65-F5344CB8AC3E}">
        <p14:creationId xmlns:p14="http://schemas.microsoft.com/office/powerpoint/2010/main" val="365064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847" y="352425"/>
            <a:ext cx="10229148" cy="2190749"/>
          </a:xfrm>
        </p:spPr>
        <p:txBody>
          <a:bodyPr>
            <a:no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департамента Лесного комплекса Кемеровской области Кемеровский муниципальный район характеризуются высокой лесистостью (59,7 %). На землях лесного фонда Кемеровской области покрытых лесной растительностью, хвойные насаждения занимают 43,7 % территории, в том числе сосновые –2,8 %, еловые – 2,5 %, пихтовые – 34,8 %, лиственничные – 0,2 % и кедровые –3,4 %.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Мягколиственные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насаждения занимают 56,1 %, из них берёзовые –31 %, осиновые – 24,4 %, оставшуюся часть занимают насаждения ивы древовидной, липы и тополя.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Твёрдолистные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насаждения занимают незначительную часть площади, всего 49 га. Деловое участие кустарников в составе покрытых лесной растительностью земель составляет 0,2 %, в основном представлены зарослями ивы кустарниковой и облепихи.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AutoShape 4" descr="Коллекции растений ЦСБС СО РАН - Pinus sylvestris L. – Сосна обыкновен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4081760"/>
            <a:ext cx="4181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https://s7.stc.all.kpcdn.net/family/wp-content/uploads/2021/12/shutterstock_1388873621-2-960x540.jpg</a:t>
            </a:r>
            <a:endParaRPr lang="ru-RU" sz="9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" y="2435840"/>
            <a:ext cx="2926080" cy="16459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76725" y="4081760"/>
            <a:ext cx="405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https://encrypted-tbn0.gstatic.com/images?q=tbn:ANd9GcROfgU5hPYGPrRlb0FwsuqlftEN2-UsgvYQFw&amp;usqp=CAU</a:t>
            </a:r>
            <a:endParaRPr lang="ru-RU" sz="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2" y="2435840"/>
            <a:ext cx="2824163" cy="16459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010525" y="4181787"/>
            <a:ext cx="436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https://www.rgo.ru/sites/default/files/node/45346/kedr1-1.jpg</a:t>
            </a:r>
            <a:endParaRPr lang="ru-RU" sz="105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86" y="2435839"/>
            <a:ext cx="2868809" cy="174594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0375" y="4593438"/>
            <a:ext cx="10587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ходе проведения полевых работ (маршрутного и полевого геоботанического обследования территории участка изысканий) было выявлено следующее: в древостое доминирует берёза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Betula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pendula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Roth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 осина обыкновенная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Populus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tremula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В подлеске отмечены: черёмуха и рябина обыкновенная, кустарниковые ивы. Травянистый покров лесного массива представлен следующими видами: Фиалка одноцветковая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Viola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uniflora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L., Подмаренник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Galiu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., Костянка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Rubus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saxatilis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L., Кострец безостый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Bromopsis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inermis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Leys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.)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Holub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., Герань лесная –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Geranium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sylvaticum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L., Чина весенняя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Lathyrus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vernus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L., Горошек заборный –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Vicia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L., Полевица белая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Agrostis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alba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 другие виды.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x-none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ивотный мир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197" y="1557826"/>
            <a:ext cx="10091928" cy="126682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Фауна Кемеровской области насчитывает свыше 450 видов позвоночных животных и тысячи беспозвоночных. Среди позвоночных животных известно: 73 вида млекопитающих, около 325 видов птиц, 6 видов рептилий, 6 видов амфибий, более 40 видов рыб и 1 вид круглоротых.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2550" y="5310486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https://encrypted-tbn0.gstatic.com/images?q=tbn:ANd9GcRtG2ss4F6zq6GfD0K4UZzCIA7feaekBcrwNA&amp;usqp=CAU</a:t>
            </a:r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6" y="2991979"/>
            <a:ext cx="3057524" cy="22277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152" y="5364720"/>
            <a:ext cx="34282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https://faktoved.ru/wp-content/uploads/fakti-o-burundukah.jpg</a:t>
            </a:r>
            <a:endParaRPr lang="ru-RU" sz="105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65" y="2991979"/>
            <a:ext cx="3248025" cy="22277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7332" y="5325163"/>
            <a:ext cx="35909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https://givotniymir.ru/wp-content/uploads/2019/04/klintux-ptica-opisanie-osobennosti-vidy-obraz-zhizni-i-sreda-obitaniya-klintuxa-8.jpg</a:t>
            </a:r>
            <a:endParaRPr lang="ru-RU" sz="9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82" y="2969670"/>
            <a:ext cx="2995043" cy="22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21680</TotalTime>
  <Words>1658</Words>
  <Application>Microsoft Office PowerPoint</Application>
  <PresentationFormat>Широкоэкранный</PresentationFormat>
  <Paragraphs>132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Times New Roman</vt:lpstr>
      <vt:lpstr>TimesNewRomanPSMT</vt:lpstr>
      <vt:lpstr>Тема Office</vt:lpstr>
      <vt:lpstr>Документ</vt:lpstr>
      <vt:lpstr> Министерство образования и науки Российской Федерации (МИНОБРНАУКИ РОССИИ) НАУЧНО ИССЛЕДОВАТЕЛЬСКИЙ ТОМСКИЙ ГОСУДАРСТВЕННЫЙ УНИВЕРСИТЕТ (ТГУ) Институт биологии, экологии, почвоведения, сельского и лесного хозяйства Кафедра экологии, природопользования и экологической инженерии    Оценка воздействия проектируемых дорог на поверхностные водные объекты    ВЫПУСКНАЯ КВАЛИФИКАЦИОННАЯ РАБОТА МАГИСТРА (МАГИСТЕРСКАЯ ДИССЕРТАЦИЯ)    </vt:lpstr>
      <vt:lpstr>Актуальность работы</vt:lpstr>
      <vt:lpstr>Объект исследования – строительство и капитальный ремонт автомобильных дорог.</vt:lpstr>
      <vt:lpstr>Цель работы – оценка воздействия на водные биологические ресурсы и среду их обитания при выполнении капитального ремонта автомобильной дороги Р-255 «Сибирь».</vt:lpstr>
      <vt:lpstr>Защищаемые положения</vt:lpstr>
      <vt:lpstr>Климатическая характеристика</vt:lpstr>
      <vt:lpstr>Презентация PowerPoint</vt:lpstr>
      <vt:lpstr>  По данным департамента Лесного комплекса Кемеровской области Кемеровский муниципальный район характеризуются высокой лесистостью (59,7 %). На землях лесного фонда Кемеровской области покрытых лесной растительностью, хвойные насаждения занимают 43,7 % территории, в том числе сосновые –2,8 %, еловые – 2,5 %, пихтовые – 34,8 %, лиственничные – 0,2 % и кедровые –3,4 %. Мягколиственные насаждения занимают 56,1 %, из них берёзовые –31 %, осиновые – 24,4 %, оставшуюся часть занимают насаждения ивы древовидной, липы и тополя. Твёрдолистные насаждения занимают незначительную часть площади, всего 49 га. Деловое участие кустарников в составе покрытых лесной растительностью земель составляет 0,2 %, в основном представлены зарослями ивы кустарниковой и облепихи.  </vt:lpstr>
      <vt:lpstr>Животный мир</vt:lpstr>
      <vt:lpstr>В административном отношении исследуемый участок расположен на территории Тяжинского района Кемеровской области . Тяжинский район расположен на северо-восточной части Кемеровской области</vt:lpstr>
      <vt:lpstr>Презентация PowerPoint</vt:lpstr>
      <vt:lpstr>Ихтиофауна</vt:lpstr>
      <vt:lpstr>Презентация PowerPoint</vt:lpstr>
      <vt:lpstr>Презентация PowerPoint</vt:lpstr>
      <vt:lpstr>Презентация PowerPoint</vt:lpstr>
      <vt:lpstr>Расчет ущерба водно-биологическим ресурсам капитального ремонта автомобильной дороги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(МИНОБРНАУКИ РОССИИ) НАУЧНО ИССЛЕДОВАТЕЛЬСКИЙ ТОМСКИЙ ГОСУДАРСТВЕННЫЙ УНИВЕРСИТЕТ (ТГУ) Институт биологии, экологии, почвоведения, сельского и лесного хозяйства Кафедра экологии, природопользования и экологической инженерии     Оценка воздействия проектируемых дорог на поверхностные водные объекты   </dc:title>
  <dc:creator>Пользователь</dc:creator>
  <cp:lastModifiedBy>Пользователь</cp:lastModifiedBy>
  <cp:revision>44</cp:revision>
  <dcterms:created xsi:type="dcterms:W3CDTF">2022-05-31T17:13:25Z</dcterms:created>
  <dcterms:modified xsi:type="dcterms:W3CDTF">2022-06-16T23:20:17Z</dcterms:modified>
</cp:coreProperties>
</file>