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77" r:id="rId4"/>
    <p:sldId id="264" r:id="rId5"/>
    <p:sldId id="267" r:id="rId6"/>
    <p:sldId id="266" r:id="rId7"/>
    <p:sldId id="268" r:id="rId8"/>
    <p:sldId id="270" r:id="rId9"/>
    <p:sldId id="274" r:id="rId10"/>
    <p:sldId id="275" r:id="rId11"/>
    <p:sldId id="273" r:id="rId12"/>
    <p:sldId id="278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E7E7E7"/>
    <a:srgbClr val="A5A5A5"/>
    <a:srgbClr val="0072BC"/>
    <a:srgbClr val="824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43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E142E-8639-4FDE-8E0F-7D28B6948A4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6F549-C1A8-4513-B1CE-4AFA9089B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7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F549-C1A8-4513-B1CE-4AFA9089BB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7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9603-F392-4438-86DA-904AB7E1D81B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3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CBB2-B24F-4298-A3BD-CDFF9C43E884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7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3BA9-5CF4-43FD-A4B8-73FED48D0498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3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8993-2EAE-4071-9B6A-EA4BFD266522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8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60ED-F0C4-4265-A8FC-98EFAF44B1C3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7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F16-91D8-4643-94F4-220742C9FC47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0C70-4C75-4A80-A09C-BF680CA8318F}" type="datetime1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3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9E86-5308-48A8-9316-D90C357F499A}" type="datetime1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6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D51A-959F-4ABD-85A4-577C6362677A}" type="datetime1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5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B9B9-810D-4591-9B2E-5A39A39066B4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0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686B-FDF2-4331-9C5A-7415834A312C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0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85E0D-5578-4159-9E7E-A3AA9C0F7C2F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1FB9A-7D32-4657-9CF6-92E2D351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6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22701" y="4842426"/>
            <a:ext cx="3503054" cy="1352311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ВКР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почвоведения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экологии почв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Мерзляков О. Э.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4842427"/>
            <a:ext cx="3042414" cy="135231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4F77D79-3BAB-4866-9E90-A602D6199F36}"/>
              </a:ext>
            </a:extLst>
          </p:cNvPr>
          <p:cNvSpPr/>
          <p:nvPr/>
        </p:nvSpPr>
        <p:spPr>
          <a:xfrm>
            <a:off x="958794" y="409373"/>
            <a:ext cx="101307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ТОМСКИЙ ГОСУДАРСТВЕННЫЙ УНИВЕРСИТЕТ (НИ ТГУ)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биологии, экологии, почвоведения, сельского и лесного хозяйства.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экологии, природопользования и экологической инженерии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E44EE4A-F7A7-42B5-B37A-E282CE1AE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794" y="1477327"/>
            <a:ext cx="10130771" cy="33777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>
                <a:latin typeface="Cambria" panose="02040503050406030204" pitchFamily="18" charset="0"/>
              </a:rPr>
              <a:t>ВЫПУСКНАЯ </a:t>
            </a:r>
            <a:r>
              <a:rPr lang="ru-RU" sz="2300" dirty="0" smtClean="0">
                <a:latin typeface="Cambria" panose="02040503050406030204" pitchFamily="18" charset="0"/>
              </a:rPr>
              <a:t>КВАЛИФИКАЦИОННАЯ </a:t>
            </a:r>
            <a:r>
              <a:rPr lang="ru-RU" sz="2300" dirty="0">
                <a:latin typeface="Cambria" panose="02040503050406030204" pitchFamily="18" charset="0"/>
              </a:rPr>
              <a:t>РАБОТА </a:t>
            </a:r>
            <a:r>
              <a:rPr lang="ru-RU" sz="2300" dirty="0" smtClean="0">
                <a:latin typeface="Cambria" panose="02040503050406030204" pitchFamily="18" charset="0"/>
              </a:rPr>
              <a:t>МАГИСТРА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3600" dirty="0" smtClean="0">
                <a:latin typeface="Cambria" panose="02040503050406030204" pitchFamily="18" charset="0"/>
              </a:rPr>
              <a:t>Свойства фоновых почв </a:t>
            </a:r>
            <a:r>
              <a:rPr lang="ru-RU" sz="3600" dirty="0" err="1" smtClean="0">
                <a:latin typeface="Cambria" panose="02040503050406030204" pitchFamily="18" charset="0"/>
              </a:rPr>
              <a:t>Ярегского</a:t>
            </a:r>
            <a:r>
              <a:rPr lang="ru-RU" sz="3600" dirty="0" smtClean="0">
                <a:latin typeface="Cambria" panose="02040503050406030204" pitchFamily="18" charset="0"/>
              </a:rPr>
              <a:t> нефтяного месторождения и технологии их рекультивации в результате нефтяного загрязнения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300" dirty="0" smtClean="0">
                <a:latin typeface="Cambria" panose="02040503050406030204" pitchFamily="18" charset="0"/>
              </a:rPr>
              <a:t>ДЕНИСЕНКО МАКСИМ СЕРГЕЕВИЧ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3EF169-CAB7-48DC-A5A7-20952913AC6A}"/>
              </a:ext>
            </a:extLst>
          </p:cNvPr>
          <p:cNvSpPr txBox="1"/>
          <p:nvPr/>
        </p:nvSpPr>
        <p:spPr>
          <a:xfrm>
            <a:off x="4928483" y="6321287"/>
            <a:ext cx="202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 – 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58795" y="257577"/>
            <a:ext cx="0" cy="4417454"/>
          </a:xfrm>
          <a:prstGeom prst="line">
            <a:avLst/>
          </a:prstGeom>
          <a:ln w="28575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58795" y="257399"/>
            <a:ext cx="10130771" cy="12573"/>
          </a:xfrm>
          <a:prstGeom prst="line">
            <a:avLst/>
          </a:prstGeom>
          <a:ln w="28575">
            <a:solidFill>
              <a:srgbClr val="0072BC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58795" y="4664932"/>
            <a:ext cx="10130771" cy="10099"/>
          </a:xfrm>
          <a:prstGeom prst="line">
            <a:avLst/>
          </a:prstGeom>
          <a:ln w="28575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089566" y="255429"/>
            <a:ext cx="0" cy="4419602"/>
          </a:xfrm>
          <a:prstGeom prst="line">
            <a:avLst/>
          </a:prstGeom>
          <a:ln w="28575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5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z="1400" smtClean="0"/>
              <a:t>10</a:t>
            </a:fld>
            <a:endParaRPr lang="ru-RU" sz="14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6C3A49F-B42B-4717-85A3-B51E0A8336EE}"/>
              </a:ext>
            </a:extLst>
          </p:cNvPr>
          <p:cNvSpPr txBox="1">
            <a:spLocks/>
          </p:cNvSpPr>
          <p:nvPr/>
        </p:nvSpPr>
        <p:spPr>
          <a:xfrm>
            <a:off x="191588" y="4888079"/>
            <a:ext cx="6230361" cy="7216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err="1">
                <a:latin typeface="+mn-lt"/>
              </a:rPr>
              <a:t>Рекультивационные</a:t>
            </a:r>
            <a:r>
              <a:rPr lang="ru-RU" sz="2500" dirty="0">
                <a:latin typeface="+mn-lt"/>
              </a:rPr>
              <a:t> мероприятия: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42805" y="5528137"/>
            <a:ext cx="2027004" cy="844513"/>
          </a:xfrm>
          <a:prstGeom prst="flowChartAlternateProcess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Механические</a:t>
            </a:r>
            <a:endParaRPr lang="ru-RU" sz="21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316305" y="5523900"/>
            <a:ext cx="2027004" cy="832450"/>
          </a:xfrm>
          <a:prstGeom prst="flowChartAlternateProcess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Физико-химические</a:t>
            </a:r>
            <a:endParaRPr lang="ru-RU" sz="21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389805" y="5523715"/>
            <a:ext cx="2027004" cy="832635"/>
          </a:xfrm>
          <a:prstGeom prst="flowChartAlternateProcess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Биологические</a:t>
            </a:r>
            <a:endParaRPr lang="ru-RU" sz="21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6C3A49F-B42B-4717-85A3-B51E0A8336EE}"/>
              </a:ext>
            </a:extLst>
          </p:cNvPr>
          <p:cNvSpPr txBox="1">
            <a:spLocks/>
          </p:cNvSpPr>
          <p:nvPr/>
        </p:nvSpPr>
        <p:spPr>
          <a:xfrm>
            <a:off x="1466817" y="302300"/>
            <a:ext cx="10604991" cy="5371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технологии рекультивации загрязненных нефтью почв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E6C3A49F-B42B-4717-85A3-B51E0A8336EE}"/>
              </a:ext>
            </a:extLst>
          </p:cNvPr>
          <p:cNvSpPr txBox="1">
            <a:spLocks/>
          </p:cNvSpPr>
          <p:nvPr/>
        </p:nvSpPr>
        <p:spPr>
          <a:xfrm>
            <a:off x="242805" y="1045821"/>
            <a:ext cx="5736930" cy="32268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/>
              <a:t>–</a:t>
            </a:r>
            <a:r>
              <a:rPr lang="ru-RU" sz="2000" dirty="0" smtClean="0">
                <a:latin typeface="+mn-lt"/>
              </a:rPr>
              <a:t> Выработка норм допустимого содержания нефти        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  в почвах;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–</a:t>
            </a:r>
            <a:r>
              <a:rPr lang="ru-RU" sz="2000" dirty="0" smtClean="0">
                <a:latin typeface="+mn-lt"/>
              </a:rPr>
              <a:t> Проведение анализов вблизи нефтепроводов;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–</a:t>
            </a:r>
            <a:r>
              <a:rPr lang="ru-RU" sz="2000" dirty="0" smtClean="0">
                <a:latin typeface="+mn-lt"/>
              </a:rPr>
              <a:t> Диагностика и ремонт техники;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–</a:t>
            </a:r>
            <a:r>
              <a:rPr lang="ru-RU" sz="2000" dirty="0" smtClean="0">
                <a:latin typeface="+mn-lt"/>
              </a:rPr>
              <a:t> Наказание лиц, ответственных за произошедшее загрязнение;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–</a:t>
            </a:r>
            <a:r>
              <a:rPr lang="ru-RU" sz="2000" dirty="0" smtClean="0">
                <a:latin typeface="+mn-lt"/>
              </a:rPr>
              <a:t> Проведение рекультивации.</a:t>
            </a:r>
          </a:p>
          <a:p>
            <a:endParaRPr lang="ru-RU" sz="24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08" y="936611"/>
            <a:ext cx="5943600" cy="44597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3C7315-7925-49DA-8252-1DC35DF071A0}"/>
              </a:ext>
            </a:extLst>
          </p:cNvPr>
          <p:cNvSpPr txBox="1"/>
          <p:nvPr/>
        </p:nvSpPr>
        <p:spPr>
          <a:xfrm>
            <a:off x="6981393" y="5447998"/>
            <a:ext cx="4530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</a:t>
            </a:r>
            <a:r>
              <a:rPr lang="ru-RU" dirty="0" smtClean="0"/>
              <a:t>8 </a:t>
            </a:r>
            <a:r>
              <a:rPr lang="ru-RU" dirty="0"/>
              <a:t>– </a:t>
            </a:r>
            <a:r>
              <a:rPr lang="ru-RU" dirty="0" smtClean="0"/>
              <a:t>Внесение биопрепарата «Абориген» на почвы </a:t>
            </a:r>
          </a:p>
          <a:p>
            <a:r>
              <a:rPr lang="ru-RU" dirty="0" smtClean="0"/>
              <a:t>(Фото</a:t>
            </a:r>
            <a:r>
              <a:rPr lang="ru-RU" dirty="0"/>
              <a:t>: </a:t>
            </a:r>
            <a:r>
              <a:rPr lang="ru-RU" dirty="0" smtClean="0"/>
              <a:t>Блохин А.Н.)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8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z="1400" smtClean="0"/>
              <a:t>11</a:t>
            </a:fld>
            <a:endParaRPr lang="ru-RU" sz="14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6BB783F3-6205-4D5C-87D5-C5D3E2690702}"/>
              </a:ext>
            </a:extLst>
          </p:cNvPr>
          <p:cNvSpPr txBox="1">
            <a:spLocks/>
          </p:cNvSpPr>
          <p:nvPr/>
        </p:nvSpPr>
        <p:spPr>
          <a:xfrm>
            <a:off x="480391" y="180304"/>
            <a:ext cx="9501809" cy="7469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46112D33-3FD6-4FD9-A843-D6F86CE4F684}"/>
              </a:ext>
            </a:extLst>
          </p:cNvPr>
          <p:cNvSpPr txBox="1">
            <a:spLocks/>
          </p:cNvSpPr>
          <p:nvPr/>
        </p:nvSpPr>
        <p:spPr>
          <a:xfrm>
            <a:off x="0" y="818387"/>
            <a:ext cx="11539470" cy="59030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почвы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Ярегского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нефтяного месторождения (р1.21 и р2.21) характеризуются легкосуглинистым гранулометрическим составом в верхних горизонтах почвенного профиля, с тенденцией утяжеления почвенных частиц вниз по профилю; в разрезе 3.21 значительно преобладают песчаные частицы, что характеризует почву, как супесчаную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18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Почвы характеризуются кислой и слабокислой реакцией среды в верхних горизонтах почвенного профиля с тенденцией к ослаблению кислотности вниз по профилю до значений, близких к нейтральной реакции почвенной среды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18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 гумуса почвы имеют закономерность понижения данного показателя вниз по почвенному профилю. Максимальные значения имеют верхние горизонты, так в разрезе 1.21 максимальное содержание гумуса составляет 3,1%, разрез 2.21 – 6,2% и разрез 3.21 – 3,35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18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профилю обменных оснований в исследуемых почвах в целом неравномерное, но прослеживается общая тенденция в накоплении оснований в верхних органических горизонтах; в срединных частях профиля отмечается некоторое понижение показателей с дальнейшим повышением к почвообразующей породе. Р1.21 содержит максимум в горизонте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37,6 мг-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/100 г., р.2.21 – в горизонте B1fe 27 мг-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/100 г. и р.3.21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14,6 мг-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/100 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18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z="1400" smtClean="0"/>
              <a:t>12</a:t>
            </a:fld>
            <a:endParaRPr lang="ru-RU" sz="14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6BB783F3-6205-4D5C-87D5-C5D3E2690702}"/>
              </a:ext>
            </a:extLst>
          </p:cNvPr>
          <p:cNvSpPr txBox="1">
            <a:spLocks/>
          </p:cNvSpPr>
          <p:nvPr/>
        </p:nvSpPr>
        <p:spPr>
          <a:xfrm>
            <a:off x="480391" y="180304"/>
            <a:ext cx="9501809" cy="7469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46112D33-3FD6-4FD9-A843-D6F86CE4F684}"/>
              </a:ext>
            </a:extLst>
          </p:cNvPr>
          <p:cNvSpPr txBox="1">
            <a:spLocks/>
          </p:cNvSpPr>
          <p:nvPr/>
        </p:nvSpPr>
        <p:spPr>
          <a:xfrm>
            <a:off x="0" y="818387"/>
            <a:ext cx="11539470" cy="59030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 startAt="5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нефтепродуктов в фоновых почвах (р1.21, р2.21, р3.21) не превышают нормативы ДОСНП по Республике Коми. Данные значения можно использовать как фоновые при проведении восстановительных работ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 startAt="5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 startAt="5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условия района исследования являются неблагоприятными с точки зрения биодеградации нефти и нефтепродуктов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 startAt="5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 startAt="5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экологической и практической эффективностью в отношении органоминеральных 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минеральных почв исследуемой территории является комплексная технология рекультивации загрязненных нефтью земель, которая включает технический и биологический этапы.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 startAt="5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0"/>
          <p:cNvSpPr/>
          <p:nvPr/>
        </p:nvSpPr>
        <p:spPr>
          <a:xfrm>
            <a:off x="1567543" y="1341913"/>
            <a:ext cx="8716488" cy="1820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0526" tIns="40527" rIns="40526" bIns="40527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5300" b="1" kern="0" dirty="0" smtClean="0">
                <a:solidFill>
                  <a:srgbClr val="0070C0"/>
                </a:solidFill>
                <a:sym typeface="Calibri"/>
              </a:rPr>
              <a:t>              </a:t>
            </a:r>
            <a:endParaRPr lang="en-US" sz="5300" b="1" kern="0" dirty="0">
              <a:solidFill>
                <a:srgbClr val="0070C0"/>
              </a:solidFill>
              <a:sym typeface="Calibri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6000" b="1" kern="0" dirty="0" smtClean="0">
                <a:solidFill>
                  <a:srgbClr val="0070C0"/>
                </a:solidFill>
                <a:sym typeface="Calibri"/>
              </a:rPr>
              <a:t>     </a:t>
            </a:r>
            <a:r>
              <a:rPr sz="6000" b="1" kern="0" dirty="0" err="1" smtClean="0">
                <a:solidFill>
                  <a:srgbClr val="0070C0"/>
                </a:solidFill>
                <a:sym typeface="Calibri"/>
              </a:rPr>
              <a:t>Спасибо</a:t>
            </a:r>
            <a:r>
              <a:rPr sz="6000" b="1" kern="0" dirty="0" smtClean="0">
                <a:solidFill>
                  <a:srgbClr val="0070C0"/>
                </a:solidFill>
                <a:sym typeface="Calibri"/>
              </a:rPr>
              <a:t> </a:t>
            </a:r>
            <a:r>
              <a:rPr sz="6000" b="1" kern="0" dirty="0" err="1">
                <a:solidFill>
                  <a:srgbClr val="0070C0"/>
                </a:solidFill>
                <a:sym typeface="Calibri"/>
              </a:rPr>
              <a:t>за</a:t>
            </a:r>
            <a:r>
              <a:rPr sz="6000" b="1" kern="0" dirty="0">
                <a:solidFill>
                  <a:srgbClr val="0070C0"/>
                </a:solidFill>
                <a:sym typeface="Calibri"/>
              </a:rPr>
              <a:t> </a:t>
            </a:r>
            <a:r>
              <a:rPr sz="6000" b="1" kern="0" dirty="0" err="1" smtClean="0">
                <a:solidFill>
                  <a:srgbClr val="0070C0"/>
                </a:solidFill>
                <a:sym typeface="Calibri"/>
              </a:rPr>
              <a:t>внимание</a:t>
            </a:r>
            <a:r>
              <a:rPr lang="en-US" sz="6000" b="1" kern="0" dirty="0">
                <a:solidFill>
                  <a:srgbClr val="0070C0"/>
                </a:solidFill>
                <a:sym typeface="Calibri"/>
              </a:rPr>
              <a:t>!</a:t>
            </a:r>
            <a:endParaRPr sz="6000" b="1" kern="0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4" name="Shape 200"/>
          <p:cNvSpPr/>
          <p:nvPr/>
        </p:nvSpPr>
        <p:spPr>
          <a:xfrm>
            <a:off x="8419605" y="4711292"/>
            <a:ext cx="3379541" cy="635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0526" tIns="40527" rIns="40526" bIns="40527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algn="just"/>
            <a:r>
              <a:rPr lang="ru-RU" sz="1200" kern="0" dirty="0">
                <a:solidFill>
                  <a:srgbClr val="0070C0"/>
                </a:solidFill>
                <a:sym typeface="Calibri"/>
              </a:rPr>
              <a:t>Национальный исследовательский</a:t>
            </a:r>
          </a:p>
          <a:p>
            <a:pPr algn="just"/>
            <a:r>
              <a:rPr lang="ru-RU" sz="1200" kern="0" dirty="0">
                <a:solidFill>
                  <a:srgbClr val="0070C0"/>
                </a:solidFill>
                <a:sym typeface="Calibri"/>
              </a:rPr>
              <a:t>Томский государственный университет</a:t>
            </a:r>
          </a:p>
          <a:p>
            <a:pPr algn="just">
              <a:defRPr sz="1800">
                <a:solidFill>
                  <a:srgbClr val="000000"/>
                </a:solidFill>
              </a:defRPr>
            </a:pPr>
            <a:endParaRPr sz="1200" kern="0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5" name="Shape 200"/>
          <p:cNvSpPr/>
          <p:nvPr/>
        </p:nvSpPr>
        <p:spPr>
          <a:xfrm>
            <a:off x="8419605" y="5276439"/>
            <a:ext cx="3372592" cy="1005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0526" tIns="40527" rIns="40526" bIns="40527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algn="just"/>
            <a:r>
              <a:rPr lang="ru-RU" sz="1200" kern="0" dirty="0">
                <a:solidFill>
                  <a:srgbClr val="0070C0"/>
                </a:solidFill>
                <a:sym typeface="Calibri"/>
              </a:rPr>
              <a:t>634050, г. Томск, пр. Ленина, 36</a:t>
            </a:r>
          </a:p>
          <a:p>
            <a:pPr algn="just"/>
            <a:r>
              <a:rPr lang="ru-RU" sz="1200" kern="0" dirty="0">
                <a:solidFill>
                  <a:srgbClr val="0070C0"/>
                </a:solidFill>
                <a:sym typeface="Calibri"/>
              </a:rPr>
              <a:t>+7 (3822</a:t>
            </a:r>
            <a:r>
              <a:rPr lang="ru-RU" sz="1200" kern="0">
                <a:solidFill>
                  <a:srgbClr val="0070C0"/>
                </a:solidFill>
                <a:sym typeface="Calibri"/>
              </a:rPr>
              <a:t>) </a:t>
            </a:r>
            <a:r>
              <a:rPr lang="ru-RU" sz="1200" kern="0" smtClean="0">
                <a:solidFill>
                  <a:srgbClr val="0070C0"/>
                </a:solidFill>
                <a:sym typeface="Calibri"/>
              </a:rPr>
              <a:t>52-98-52</a:t>
            </a:r>
            <a:r>
              <a:rPr lang="ru-RU" sz="1200" kern="0" dirty="0">
                <a:solidFill>
                  <a:srgbClr val="0070C0"/>
                </a:solidFill>
                <a:sym typeface="Calibri"/>
              </a:rPr>
              <a:t>, +7 (3822</a:t>
            </a:r>
            <a:r>
              <a:rPr lang="ru-RU" sz="1200" kern="0">
                <a:solidFill>
                  <a:srgbClr val="0070C0"/>
                </a:solidFill>
                <a:sym typeface="Calibri"/>
              </a:rPr>
              <a:t>) </a:t>
            </a:r>
            <a:r>
              <a:rPr lang="ru-RU" sz="1200" kern="0" smtClean="0">
                <a:solidFill>
                  <a:srgbClr val="0070C0"/>
                </a:solidFill>
                <a:sym typeface="Calibri"/>
              </a:rPr>
              <a:t>52-95-85 </a:t>
            </a:r>
            <a:r>
              <a:rPr lang="ru-RU" sz="1200" kern="0" dirty="0">
                <a:solidFill>
                  <a:srgbClr val="0070C0"/>
                </a:solidFill>
                <a:sym typeface="Calibri"/>
              </a:rPr>
              <a:t>(факс)</a:t>
            </a:r>
          </a:p>
          <a:p>
            <a:pPr algn="just"/>
            <a:r>
              <a:rPr lang="ru-RU" sz="1200" kern="0" dirty="0">
                <a:solidFill>
                  <a:srgbClr val="0070C0"/>
                </a:solidFill>
                <a:sym typeface="Calibri"/>
              </a:rPr>
              <a:t>rector@tsu.ru</a:t>
            </a:r>
          </a:p>
          <a:p>
            <a:pPr algn="just"/>
            <a:endParaRPr lang="ru-RU" sz="1200" kern="0" dirty="0">
              <a:solidFill>
                <a:srgbClr val="0070C0"/>
              </a:solidFill>
              <a:sym typeface="Calibri"/>
            </a:endParaRPr>
          </a:p>
          <a:p>
            <a:pPr algn="just"/>
            <a:r>
              <a:rPr lang="ru-RU" sz="1200" b="1" kern="0" dirty="0">
                <a:solidFill>
                  <a:srgbClr val="0070C0"/>
                </a:solidFill>
                <a:sym typeface="Calibri"/>
              </a:rPr>
              <a:t>www.tsu.ru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2" y="4842427"/>
            <a:ext cx="3042414" cy="135231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93250" y="6356350"/>
            <a:ext cx="960549" cy="365125"/>
          </a:xfrm>
        </p:spPr>
        <p:txBody>
          <a:bodyPr/>
          <a:lstStyle/>
          <a:p>
            <a:r>
              <a:rPr lang="ru-RU" sz="1400" dirty="0" smtClean="0"/>
              <a:t>15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338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z="1400" smtClean="0"/>
              <a:t>2</a:t>
            </a:fld>
            <a:endParaRPr lang="ru-RU" sz="1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6EE0F2-23DC-4B8D-8099-75EBD3F05CF6}"/>
              </a:ext>
            </a:extLst>
          </p:cNvPr>
          <p:cNvSpPr txBox="1">
            <a:spLocks/>
          </p:cNvSpPr>
          <p:nvPr/>
        </p:nvSpPr>
        <p:spPr>
          <a:xfrm>
            <a:off x="1069848" y="579549"/>
            <a:ext cx="10058400" cy="57417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1C6EE0F2-23DC-4B8D-8099-75EBD3F05CF6}"/>
              </a:ext>
            </a:extLst>
          </p:cNvPr>
          <p:cNvSpPr txBox="1">
            <a:spLocks/>
          </p:cNvSpPr>
          <p:nvPr/>
        </p:nvSpPr>
        <p:spPr>
          <a:xfrm>
            <a:off x="1069848" y="579549"/>
            <a:ext cx="10058400" cy="57417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состояния почвенного покрова территории и оценка наиболее эффективных технологий рекультивации в случае аварийных разливов нефти на территории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Ярегского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природно-географические характеристики Республики Коми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Ухтинский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район);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Определить основные физические и физико-химические свойства фоновых почв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Ярегского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Провести сравнительный анализ технологий рекультивации земель, загрязненных нефтью и нефтепродуктами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Предоставить рекомендации по технологиям рекультивации для данных типов почв.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48201DC-388A-4213-B164-338AD17CAAFC}"/>
              </a:ext>
            </a:extLst>
          </p:cNvPr>
          <p:cNvSpPr txBox="1"/>
          <p:nvPr/>
        </p:nvSpPr>
        <p:spPr>
          <a:xfrm>
            <a:off x="581498" y="5890478"/>
            <a:ext cx="567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Схема расположения района исследования: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 Коми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Ярега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/>
              <a:t>(https://ru.maptons.com/148287)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48201DC-388A-4213-B164-338AD17CAAFC}"/>
              </a:ext>
            </a:extLst>
          </p:cNvPr>
          <p:cNvSpPr txBox="1"/>
          <p:nvPr/>
        </p:nvSpPr>
        <p:spPr>
          <a:xfrm>
            <a:off x="7060034" y="5428813"/>
            <a:ext cx="497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– </a:t>
            </a:r>
            <a:r>
              <a:rPr lang="ru-RU" dirty="0" smtClean="0"/>
              <a:t>Березово-еловый лес на </a:t>
            </a:r>
            <a:r>
              <a:rPr lang="ru-RU" dirty="0"/>
              <a:t>территории </a:t>
            </a:r>
            <a:r>
              <a:rPr lang="ru-RU" dirty="0" err="1" smtClean="0"/>
              <a:t>Ярегского</a:t>
            </a:r>
            <a:r>
              <a:rPr lang="ru-RU" dirty="0" smtClean="0"/>
              <a:t> месторождения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Фото: </a:t>
            </a:r>
            <a:r>
              <a:rPr lang="ru-RU" dirty="0" smtClean="0"/>
              <a:t>Мерзляков О.Э.)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16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8700" y="901520"/>
            <a:ext cx="6120130" cy="4925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19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113583" y="1773978"/>
            <a:ext cx="4867910" cy="364299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64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z="1400" smtClean="0"/>
              <a:t>4</a:t>
            </a:fld>
            <a:endParaRPr lang="ru-RU" sz="14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34B69429-861A-4691-B5B3-A3DBE250E772}"/>
              </a:ext>
            </a:extLst>
          </p:cNvPr>
          <p:cNvSpPr txBox="1">
            <a:spLocks/>
          </p:cNvSpPr>
          <p:nvPr/>
        </p:nvSpPr>
        <p:spPr>
          <a:xfrm>
            <a:off x="1215763" y="88448"/>
            <a:ext cx="9664737" cy="6642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исследования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48201DC-388A-4213-B164-338AD17CAAFC}"/>
              </a:ext>
            </a:extLst>
          </p:cNvPr>
          <p:cNvSpPr txBox="1"/>
          <p:nvPr/>
        </p:nvSpPr>
        <p:spPr>
          <a:xfrm>
            <a:off x="721217" y="5657671"/>
            <a:ext cx="10696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 – Почвы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Ярегского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 (р1.21 – Торфяно-подзолистая глубоко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оглеенная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р2.21 – Дерново-подзолистая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оглеенная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р3.21 – Аллювиальная луговая)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Денисенко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318" y="904513"/>
            <a:ext cx="442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1.21: О-</a:t>
            </a:r>
            <a:r>
              <a:rPr lang="ru-RU" dirty="0" err="1" smtClean="0"/>
              <a:t>Апт</a:t>
            </a:r>
            <a:r>
              <a:rPr lang="ru-RU" dirty="0" smtClean="0"/>
              <a:t>-</a:t>
            </a:r>
            <a:r>
              <a:rPr lang="en-US" dirty="0" smtClean="0"/>
              <a:t>A2fe-B1fe-B2fe,g-B3g-BCg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18553" y="920119"/>
            <a:ext cx="403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r>
              <a:rPr lang="en-US" dirty="0" smtClean="0"/>
              <a:t>2.21: O-</a:t>
            </a:r>
            <a:r>
              <a:rPr lang="ru-RU" dirty="0" smtClean="0"/>
              <a:t>А1-А2-</a:t>
            </a:r>
            <a:r>
              <a:rPr lang="en-US" dirty="0" smtClean="0"/>
              <a:t>B1fe-B2fe-B3fe,g-BCg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991635" y="893213"/>
            <a:ext cx="429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3.21</a:t>
            </a:r>
            <a:r>
              <a:rPr lang="en-US" dirty="0" smtClean="0"/>
              <a:t>: Ad-A1-B1fe-B2fe-B3g-B4g-Gfe</a:t>
            </a:r>
            <a:endParaRPr lang="ru-RU" dirty="0"/>
          </a:p>
        </p:txBody>
      </p:sp>
      <p:pic>
        <p:nvPicPr>
          <p:cNvPr id="12" name="image11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45471" y="1274338"/>
            <a:ext cx="2798840" cy="4242859"/>
          </a:xfrm>
          <a:prstGeom prst="rect">
            <a:avLst/>
          </a:prstGeom>
          <a:ln/>
        </p:spPr>
      </p:pic>
      <p:pic>
        <p:nvPicPr>
          <p:cNvPr id="13" name="image4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877603" y="1289451"/>
            <a:ext cx="2605022" cy="4247596"/>
          </a:xfrm>
          <a:prstGeom prst="rect">
            <a:avLst/>
          </a:prstGeom>
          <a:ln/>
        </p:spPr>
      </p:pic>
      <p:pic>
        <p:nvPicPr>
          <p:cNvPr id="14" name="image18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715736" y="1263338"/>
            <a:ext cx="2702459" cy="425385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080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z="1400" smtClean="0"/>
              <a:t>5</a:t>
            </a:fld>
            <a:endParaRPr lang="ru-RU" sz="14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CF78581A-6559-4625-B0F1-BC28C36913B1}"/>
              </a:ext>
            </a:extLst>
          </p:cNvPr>
          <p:cNvSpPr txBox="1">
            <a:spLocks/>
          </p:cNvSpPr>
          <p:nvPr/>
        </p:nvSpPr>
        <p:spPr>
          <a:xfrm>
            <a:off x="3405633" y="-66912"/>
            <a:ext cx="10058400" cy="6140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Гранулометрический состав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938D77-B5F9-433A-9072-B2AFF1A0558B}"/>
              </a:ext>
            </a:extLst>
          </p:cNvPr>
          <p:cNvSpPr txBox="1"/>
          <p:nvPr/>
        </p:nvSpPr>
        <p:spPr>
          <a:xfrm>
            <a:off x="679282" y="5965364"/>
            <a:ext cx="10813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4</a:t>
            </a:r>
            <a:r>
              <a:rPr lang="ru-RU" dirty="0" smtClean="0"/>
              <a:t> </a:t>
            </a:r>
            <a:r>
              <a:rPr lang="ru-RU" dirty="0"/>
              <a:t>– Гранулометрический состав почв </a:t>
            </a:r>
            <a:r>
              <a:rPr lang="ru-RU" dirty="0" err="1"/>
              <a:t>Ярегского</a:t>
            </a:r>
            <a:r>
              <a:rPr lang="ru-RU" dirty="0"/>
              <a:t> </a:t>
            </a:r>
            <a:r>
              <a:rPr lang="ru-RU" dirty="0" smtClean="0"/>
              <a:t>месторождения </a:t>
            </a:r>
            <a:r>
              <a:rPr lang="ru-RU" dirty="0"/>
              <a:t>(р1.21 – Торфяно-подзолистая легкосуглинистая </a:t>
            </a:r>
            <a:r>
              <a:rPr lang="ru-RU" dirty="0" err="1"/>
              <a:t>мелкопесчано-крупнопылеватая</a:t>
            </a:r>
            <a:r>
              <a:rPr lang="ru-RU" dirty="0"/>
              <a:t>; р2.21 – Дерново-подзолистая легкосуглинистая </a:t>
            </a:r>
            <a:r>
              <a:rPr lang="ru-RU" dirty="0" err="1"/>
              <a:t>мелкопесчано-крупнопылеватая</a:t>
            </a:r>
            <a:r>
              <a:rPr lang="ru-RU" dirty="0"/>
              <a:t>; р3.21 – Аллювиальная луговая супесчаная)</a:t>
            </a:r>
          </a:p>
        </p:txBody>
      </p:sp>
      <p:pic>
        <p:nvPicPr>
          <p:cNvPr id="6" name="image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80435" y="547092"/>
            <a:ext cx="8001765" cy="553667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987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mtClean="0"/>
              <a:t>6</a:t>
            </a:fld>
            <a:endParaRPr lang="ru-RU" sz="14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C81DF2AA-54D9-4239-A295-8D021C594979}"/>
              </a:ext>
            </a:extLst>
          </p:cNvPr>
          <p:cNvSpPr txBox="1">
            <a:spLocks/>
          </p:cNvSpPr>
          <p:nvPr/>
        </p:nvSpPr>
        <p:spPr>
          <a:xfrm>
            <a:off x="1066800" y="219124"/>
            <a:ext cx="10058400" cy="9333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гумуса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F81663-B4E0-489E-937F-D03AA9EC0E74}"/>
              </a:ext>
            </a:extLst>
          </p:cNvPr>
          <p:cNvSpPr txBox="1"/>
          <p:nvPr/>
        </p:nvSpPr>
        <p:spPr>
          <a:xfrm>
            <a:off x="1790698" y="6169580"/>
            <a:ext cx="904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</a:t>
            </a:r>
            <a:r>
              <a:rPr lang="ru-RU" dirty="0" smtClean="0"/>
              <a:t>5 </a:t>
            </a:r>
            <a:r>
              <a:rPr lang="ru-RU" dirty="0"/>
              <a:t>– Содержание гумуса в </a:t>
            </a:r>
            <a:r>
              <a:rPr lang="ru-RU" dirty="0" smtClean="0"/>
              <a:t>исследуемых почвах </a:t>
            </a:r>
            <a:r>
              <a:rPr lang="ru-RU" dirty="0"/>
              <a:t>(р1.21 – Торфяно-подзолистая; р2.21 – Дерново-подзолистая; р3.21 – </a:t>
            </a:r>
            <a:r>
              <a:rPr lang="ru-RU" dirty="0" smtClean="0"/>
              <a:t>Аллювиальная)</a:t>
            </a:r>
            <a:endParaRPr lang="ru-RU" dirty="0"/>
          </a:p>
        </p:txBody>
      </p:sp>
      <p:pic>
        <p:nvPicPr>
          <p:cNvPr id="6" name="image7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03139" y="716675"/>
            <a:ext cx="8985720" cy="54529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258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z="1400" smtClean="0"/>
              <a:t>7</a:t>
            </a:fld>
            <a:endParaRPr lang="ru-RU" sz="14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51199343-CBA9-462E-BEC7-F24EA1430BA8}"/>
              </a:ext>
            </a:extLst>
          </p:cNvPr>
          <p:cNvSpPr txBox="1">
            <a:spLocks/>
          </p:cNvSpPr>
          <p:nvPr/>
        </p:nvSpPr>
        <p:spPr>
          <a:xfrm>
            <a:off x="1069848" y="0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Почвенная кислотность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67274A-4253-4A2F-9924-D00A6D34FFB8}"/>
              </a:ext>
            </a:extLst>
          </p:cNvPr>
          <p:cNvSpPr txBox="1"/>
          <p:nvPr/>
        </p:nvSpPr>
        <p:spPr>
          <a:xfrm>
            <a:off x="1699023" y="6033184"/>
            <a:ext cx="1023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</a:t>
            </a:r>
            <a:r>
              <a:rPr lang="en-US" dirty="0" smtClean="0"/>
              <a:t>6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pH</a:t>
            </a:r>
            <a:r>
              <a:rPr lang="ru-RU" dirty="0"/>
              <a:t> водной и солевой вытяжки </a:t>
            </a:r>
            <a:r>
              <a:rPr lang="ru-RU" dirty="0" smtClean="0"/>
              <a:t>в исследуемых почвах (1.21 </a:t>
            </a:r>
            <a:r>
              <a:rPr lang="ru-RU" dirty="0"/>
              <a:t>– </a:t>
            </a:r>
            <a:r>
              <a:rPr lang="ru-RU" dirty="0" smtClean="0"/>
              <a:t>Торфяно-подзолистая;</a:t>
            </a:r>
          </a:p>
          <a:p>
            <a:r>
              <a:rPr lang="ru-RU" dirty="0" smtClean="0"/>
              <a:t>2.21 </a:t>
            </a:r>
            <a:r>
              <a:rPr lang="ru-RU" dirty="0"/>
              <a:t>– </a:t>
            </a:r>
            <a:r>
              <a:rPr lang="ru-RU" dirty="0" smtClean="0"/>
              <a:t>Дерново-подзолистая</a:t>
            </a:r>
            <a:r>
              <a:rPr lang="ru-RU" dirty="0"/>
              <a:t>; 3.31 – </a:t>
            </a:r>
            <a:r>
              <a:rPr lang="ru-RU" dirty="0" smtClean="0"/>
              <a:t>Аллювиальная)</a:t>
            </a:r>
            <a:endParaRPr lang="ru-RU" dirty="0"/>
          </a:p>
        </p:txBody>
      </p:sp>
      <p:pic>
        <p:nvPicPr>
          <p:cNvPr id="6" name="image1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99023" y="491067"/>
            <a:ext cx="8800049" cy="553589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419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z="1400" smtClean="0"/>
              <a:t>8</a:t>
            </a:fld>
            <a:endParaRPr lang="ru-RU" sz="14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6C3A49F-B42B-4717-85A3-B51E0A8336EE}"/>
              </a:ext>
            </a:extLst>
          </p:cNvPr>
          <p:cNvSpPr txBox="1">
            <a:spLocks/>
          </p:cNvSpPr>
          <p:nvPr/>
        </p:nvSpPr>
        <p:spPr>
          <a:xfrm>
            <a:off x="1069848" y="0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Обменные основания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3C7315-7925-49DA-8252-1DC35DF071A0}"/>
              </a:ext>
            </a:extLst>
          </p:cNvPr>
          <p:cNvSpPr txBox="1"/>
          <p:nvPr/>
        </p:nvSpPr>
        <p:spPr>
          <a:xfrm>
            <a:off x="1670765" y="6075144"/>
            <a:ext cx="945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7</a:t>
            </a:r>
            <a:r>
              <a:rPr lang="ru-RU" dirty="0" smtClean="0"/>
              <a:t> </a:t>
            </a:r>
            <a:r>
              <a:rPr lang="ru-RU" dirty="0"/>
              <a:t>– Сумма обменных оснований в </a:t>
            </a:r>
            <a:r>
              <a:rPr lang="ru-RU" dirty="0" smtClean="0"/>
              <a:t>исследуемых почвах (</a:t>
            </a:r>
            <a:r>
              <a:rPr lang="ru-RU" dirty="0"/>
              <a:t>1.21 – </a:t>
            </a:r>
            <a:r>
              <a:rPr lang="ru-RU" dirty="0" err="1" smtClean="0"/>
              <a:t>Торфянопо-дзолистая</a:t>
            </a:r>
            <a:r>
              <a:rPr lang="ru-RU" dirty="0"/>
              <a:t>; 2.21 – </a:t>
            </a:r>
            <a:r>
              <a:rPr lang="ru-RU" dirty="0" smtClean="0"/>
              <a:t>Дерново-подзолистая</a:t>
            </a:r>
            <a:r>
              <a:rPr lang="ru-RU" dirty="0"/>
              <a:t>; 3.31 – </a:t>
            </a:r>
            <a:r>
              <a:rPr lang="ru-RU" dirty="0" smtClean="0"/>
              <a:t>Аллювиальная)</a:t>
            </a:r>
            <a:endParaRPr lang="ru-RU" dirty="0"/>
          </a:p>
        </p:txBody>
      </p:sp>
      <p:pic>
        <p:nvPicPr>
          <p:cNvPr id="7" name="image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40691" y="525802"/>
            <a:ext cx="8516714" cy="557250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509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FB9A-7D32-4657-9CF6-92E2D351332D}" type="slidenum">
              <a:rPr lang="ru-RU" sz="1400" smtClean="0"/>
              <a:t>9</a:t>
            </a:fld>
            <a:endParaRPr lang="ru-RU" sz="14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6C3A49F-B42B-4717-85A3-B51E0A8336EE}"/>
              </a:ext>
            </a:extLst>
          </p:cNvPr>
          <p:cNvSpPr txBox="1">
            <a:spLocks/>
          </p:cNvSpPr>
          <p:nvPr/>
        </p:nvSpPr>
        <p:spPr>
          <a:xfrm>
            <a:off x="1069848" y="0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нефтепродуктов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73C7315-7925-49DA-8252-1DC35DF071A0}"/>
              </a:ext>
            </a:extLst>
          </p:cNvPr>
          <p:cNvSpPr txBox="1"/>
          <p:nvPr/>
        </p:nvSpPr>
        <p:spPr>
          <a:xfrm>
            <a:off x="497274" y="660606"/>
            <a:ext cx="1115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Таблица 1 </a:t>
            </a:r>
            <a:r>
              <a:rPr lang="ru-RU" dirty="0"/>
              <a:t>– </a:t>
            </a:r>
            <a:r>
              <a:rPr lang="ru-RU" dirty="0" smtClean="0"/>
              <a:t>Содержание нефтепродуктов в </a:t>
            </a:r>
            <a:r>
              <a:rPr lang="ru-RU" dirty="0"/>
              <a:t>почвах </a:t>
            </a:r>
            <a:r>
              <a:rPr lang="ru-RU" dirty="0" err="1" smtClean="0"/>
              <a:t>Ярегского</a:t>
            </a:r>
            <a:r>
              <a:rPr lang="ru-RU" dirty="0" smtClean="0"/>
              <a:t> месторождения (р1.21 </a:t>
            </a:r>
            <a:r>
              <a:rPr lang="ru-RU" dirty="0"/>
              <a:t>– </a:t>
            </a:r>
            <a:r>
              <a:rPr lang="ru-RU" dirty="0" smtClean="0"/>
              <a:t>Торфяно-подзолистая; р2.21 </a:t>
            </a:r>
            <a:r>
              <a:rPr lang="ru-RU" dirty="0"/>
              <a:t>– </a:t>
            </a:r>
            <a:r>
              <a:rPr lang="ru-RU" dirty="0" smtClean="0"/>
              <a:t>Дерново-подзолистая; р3.21 </a:t>
            </a:r>
            <a:r>
              <a:rPr lang="ru-RU" dirty="0"/>
              <a:t>– </a:t>
            </a:r>
            <a:r>
              <a:rPr lang="ru-RU" dirty="0" smtClean="0"/>
              <a:t>Аллювиальная)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26059"/>
              </p:ext>
            </p:extLst>
          </p:nvPr>
        </p:nvGraphicFramePr>
        <p:xfrm>
          <a:off x="1596977" y="1609343"/>
          <a:ext cx="8577333" cy="486451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159102"/>
                <a:gridCol w="1687132"/>
                <a:gridCol w="1146220"/>
                <a:gridCol w="1803042"/>
                <a:gridCol w="1171978"/>
                <a:gridCol w="1609859"/>
              </a:tblGrid>
              <a:tr h="10743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№ разреза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почвы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Горизонт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Глубина отбора, см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НП, мг/кг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Нормативное значение,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мг/кг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</a:tr>
              <a:tr h="50795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1.21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Торфяно-подзолистая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Апт,пир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7-14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B050"/>
                          </a:solidFill>
                          <a:effectLst/>
                        </a:rPr>
                        <a:t>192</a:t>
                      </a:r>
                      <a:endParaRPr lang="ru-RU" sz="16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</a:rPr>
                        <a:t>10 000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66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А2fe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14-25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B050"/>
                          </a:solidFill>
                          <a:effectLst/>
                        </a:rPr>
                        <a:t>68</a:t>
                      </a:r>
                      <a:endParaRPr lang="ru-RU" sz="16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10 000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7E7E7"/>
                    </a:solidFill>
                  </a:tcPr>
                </a:tc>
              </a:tr>
              <a:tr h="50795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2.21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Дерново-подзолистая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A1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5-12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B050"/>
                          </a:solidFill>
                          <a:effectLst/>
                        </a:rPr>
                        <a:t>77</a:t>
                      </a:r>
                      <a:endParaRPr lang="ru-RU" sz="16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10 000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</a:tr>
              <a:tr h="566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A2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12-25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B050"/>
                          </a:solidFill>
                          <a:effectLst/>
                        </a:rPr>
                        <a:t>107</a:t>
                      </a:r>
                      <a:endParaRPr lang="ru-RU" sz="16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10 000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</a:tr>
              <a:tr h="507952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3.21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Аллювиальная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effectLst/>
                        </a:rPr>
                        <a:t>Ad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0-3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3 446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</a:rPr>
                        <a:t>10 000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07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A1Bfe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3-11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6 192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10 000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7E7E7"/>
                    </a:solidFill>
                  </a:tcPr>
                </a:tc>
              </a:tr>
              <a:tr h="507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A1Bfe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11-22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846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10 000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6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1874</TotalTime>
  <Words>740</Words>
  <Application>Microsoft Office PowerPoint</Application>
  <PresentationFormat>Произвольный</PresentationFormat>
  <Paragraphs>125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ВЫПУСКНАЯ КВАЛИФИКАЦИОННАЯ РАБОТА МАГИСТРА Свойства фоновых почв Ярегского нефтяного месторождения и технологии их рекультивации в результате нефтяного загрязнения  ДЕНИСЕНКО МАКСИМ СЕРГЕЕВИЧ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Денисенко</dc:creator>
  <cp:lastModifiedBy>322-Master</cp:lastModifiedBy>
  <cp:revision>164</cp:revision>
  <dcterms:created xsi:type="dcterms:W3CDTF">2019-11-10T12:04:31Z</dcterms:created>
  <dcterms:modified xsi:type="dcterms:W3CDTF">2022-06-17T02:41:47Z</dcterms:modified>
</cp:coreProperties>
</file>