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notesMasterIdLst>
    <p:notesMasterId r:id="rId28"/>
  </p:notesMasterIdLst>
  <p:handoutMasterIdLst>
    <p:handoutMasterId r:id="rId29"/>
  </p:handoutMasterIdLst>
  <p:sldIdLst>
    <p:sldId id="256" r:id="rId2"/>
    <p:sldId id="362" r:id="rId3"/>
    <p:sldId id="397" r:id="rId4"/>
    <p:sldId id="398" r:id="rId5"/>
    <p:sldId id="364" r:id="rId6"/>
    <p:sldId id="365" r:id="rId7"/>
    <p:sldId id="395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5" r:id="rId16"/>
    <p:sldId id="396" r:id="rId17"/>
    <p:sldId id="374" r:id="rId18"/>
    <p:sldId id="399" r:id="rId19"/>
    <p:sldId id="389" r:id="rId20"/>
    <p:sldId id="390" r:id="rId21"/>
    <p:sldId id="401" r:id="rId22"/>
    <p:sldId id="391" r:id="rId23"/>
    <p:sldId id="402" r:id="rId24"/>
    <p:sldId id="403" r:id="rId25"/>
    <p:sldId id="392" r:id="rId26"/>
    <p:sldId id="40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FF"/>
    <a:srgbClr val="00FF00"/>
    <a:srgbClr val="0000FF"/>
    <a:srgbClr val="FF0000"/>
    <a:srgbClr val="FF6600"/>
    <a:srgbClr val="000000"/>
    <a:srgbClr val="660033"/>
    <a:srgbClr val="FFCC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724" autoAdjust="0"/>
  </p:normalViewPr>
  <p:slideViewPr>
    <p:cSldViewPr>
      <p:cViewPr varScale="1">
        <p:scale>
          <a:sx n="78" d="100"/>
          <a:sy n="78" d="100"/>
        </p:scale>
        <p:origin x="-108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2E328-02B7-463B-8753-84D53055E647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2664F95-CCB4-41D9-A7E1-B8C6F196B494}">
      <dgm:prSet phldrT="[Текст]" custT="1"/>
      <dgm:spPr/>
      <dgm:t>
        <a:bodyPr/>
        <a:lstStyle/>
        <a:p>
          <a:r>
            <a:rPr lang="en-US" sz="1400" b="1" dirty="0" smtClean="0">
              <a:latin typeface="+mn-lt"/>
            </a:rPr>
            <a:t>I</a:t>
          </a:r>
          <a:endParaRPr lang="ru-RU" sz="1400" b="1" dirty="0">
            <a:latin typeface="+mn-lt"/>
          </a:endParaRPr>
        </a:p>
      </dgm:t>
    </dgm:pt>
    <dgm:pt modelId="{1E9F5CFC-207B-4276-A42A-5B4A59E73C00}" type="parTrans" cxnId="{6E8DEEFF-74FE-4174-9E30-FEEA513183EC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B6E75EB5-7267-4033-BFEC-345608605B1D}" type="sibTrans" cxnId="{6E8DEEFF-74FE-4174-9E30-FEEA513183EC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BC26BCF8-C61B-424E-B240-C13976539B47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+mn-lt"/>
            </a:rPr>
            <a:t>объекты, оказывающие </a:t>
          </a:r>
          <a:r>
            <a:rPr lang="ru-RU" sz="1400" b="1" dirty="0" smtClean="0">
              <a:solidFill>
                <a:srgbClr val="FF0000"/>
              </a:solidFill>
              <a:latin typeface="+mn-lt"/>
            </a:rPr>
            <a:t>значительное</a:t>
          </a:r>
          <a:r>
            <a:rPr lang="ru-RU" sz="1400" b="1" dirty="0" smtClean="0">
              <a:latin typeface="+mn-lt"/>
            </a:rPr>
            <a:t> НВОС и относящиеся к областям </a:t>
          </a:r>
          <a:r>
            <a:rPr lang="ru-RU" sz="1400" b="1" dirty="0" smtClean="0">
              <a:solidFill>
                <a:srgbClr val="0000FF"/>
              </a:solidFill>
              <a:latin typeface="+mn-lt"/>
            </a:rPr>
            <a:t>применения НДТ</a:t>
          </a:r>
          <a:endParaRPr lang="ru-RU" sz="1400" b="1" dirty="0">
            <a:solidFill>
              <a:srgbClr val="0000FF"/>
            </a:solidFill>
            <a:latin typeface="+mn-lt"/>
          </a:endParaRPr>
        </a:p>
      </dgm:t>
    </dgm:pt>
    <dgm:pt modelId="{88A75E6E-F0F8-42B4-B0A7-A741C51EEFBA}" type="parTrans" cxnId="{4EF3C5FA-7723-4BE7-8919-69DE4B4892F4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6B8992A0-5451-4FA6-94AB-8599C37D4E94}" type="sibTrans" cxnId="{4EF3C5FA-7723-4BE7-8919-69DE4B4892F4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548E6198-F7C6-4384-AC47-FA892F4D9DC4}">
      <dgm:prSet phldrT="[Текст]" custT="1"/>
      <dgm:spPr/>
      <dgm:t>
        <a:bodyPr/>
        <a:lstStyle/>
        <a:p>
          <a:r>
            <a:rPr lang="en-US" sz="1400" b="1" dirty="0" smtClean="0">
              <a:latin typeface="+mn-lt"/>
            </a:rPr>
            <a:t>II</a:t>
          </a:r>
          <a:endParaRPr lang="ru-RU" sz="1400" b="1" dirty="0">
            <a:latin typeface="+mn-lt"/>
          </a:endParaRPr>
        </a:p>
      </dgm:t>
    </dgm:pt>
    <dgm:pt modelId="{F2AFA828-4C24-44C1-B8E4-E93F6A824FDD}" type="parTrans" cxnId="{5743CEF4-CC5D-4AA1-8E8B-B374FAE93AD0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924FF1AD-3CDF-4FAF-9039-741B9DAB111F}" type="sibTrans" cxnId="{5743CEF4-CC5D-4AA1-8E8B-B374FAE93AD0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280652E2-F15A-44A0-97B8-8655BF3B91F6}">
      <dgm:prSet phldrT="[Текст]" custT="1"/>
      <dgm:spPr/>
      <dgm:t>
        <a:bodyPr/>
        <a:lstStyle/>
        <a:p>
          <a:r>
            <a:rPr lang="ru-RU" sz="1400" b="1" dirty="0" smtClean="0">
              <a:latin typeface="+mn-lt"/>
            </a:rPr>
            <a:t>объекты, оказывающие </a:t>
          </a:r>
          <a:r>
            <a:rPr lang="ru-RU" sz="1400" b="1" dirty="0" smtClean="0">
              <a:solidFill>
                <a:srgbClr val="FF0000"/>
              </a:solidFill>
              <a:latin typeface="+mn-lt"/>
            </a:rPr>
            <a:t>умеренное</a:t>
          </a:r>
          <a:r>
            <a:rPr lang="ru-RU" sz="1400" b="1" dirty="0" smtClean="0">
              <a:latin typeface="+mn-lt"/>
            </a:rPr>
            <a:t> НВОС</a:t>
          </a:r>
          <a:endParaRPr lang="ru-RU" sz="1400" b="1" dirty="0">
            <a:latin typeface="+mn-lt"/>
          </a:endParaRPr>
        </a:p>
      </dgm:t>
    </dgm:pt>
    <dgm:pt modelId="{6DD54902-112D-4575-8D3C-AC56354F0561}" type="parTrans" cxnId="{F7279C55-E50F-47B1-AD31-9A4EC5AF60B5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2EE2B207-27D0-45FB-825A-301D827663B1}" type="sibTrans" cxnId="{F7279C55-E50F-47B1-AD31-9A4EC5AF60B5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F91B211B-9351-42E4-B4EE-C619F5E17289}">
      <dgm:prSet phldrT="[Текст]" custT="1"/>
      <dgm:spPr/>
      <dgm:t>
        <a:bodyPr/>
        <a:lstStyle/>
        <a:p>
          <a:r>
            <a:rPr lang="en-US" sz="1400" b="1" smtClean="0">
              <a:latin typeface="+mn-lt"/>
            </a:rPr>
            <a:t>III</a:t>
          </a:r>
          <a:endParaRPr lang="ru-RU" sz="1400" b="1" dirty="0">
            <a:latin typeface="+mn-lt"/>
          </a:endParaRPr>
        </a:p>
      </dgm:t>
    </dgm:pt>
    <dgm:pt modelId="{E82F78D2-92F9-4269-B6F3-77835267409E}" type="parTrans" cxnId="{C030240D-F88D-412C-A51A-F5AFE341D0E7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2E3380DF-0CB5-438F-B971-41547C8F4647}" type="sibTrans" cxnId="{C030240D-F88D-412C-A51A-F5AFE341D0E7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6A40C0DF-86A9-41A6-A413-9B0176F7C1CA}">
      <dgm:prSet phldrT="[Текст]" custT="1"/>
      <dgm:spPr/>
      <dgm:t>
        <a:bodyPr/>
        <a:lstStyle/>
        <a:p>
          <a:r>
            <a:rPr lang="ru-RU" sz="1400" b="1" dirty="0" smtClean="0">
              <a:latin typeface="+mn-lt"/>
            </a:rPr>
            <a:t>объекты, оказывающие </a:t>
          </a:r>
          <a:r>
            <a:rPr lang="ru-RU" sz="1400" b="1" dirty="0" smtClean="0">
              <a:solidFill>
                <a:srgbClr val="FF0000"/>
              </a:solidFill>
              <a:latin typeface="+mn-lt"/>
            </a:rPr>
            <a:t>незначительное</a:t>
          </a:r>
          <a:r>
            <a:rPr lang="ru-RU" sz="1400" b="1" dirty="0" smtClean="0">
              <a:latin typeface="+mn-lt"/>
            </a:rPr>
            <a:t> НВОС</a:t>
          </a:r>
          <a:endParaRPr lang="ru-RU" sz="1400" b="1" dirty="0">
            <a:latin typeface="+mn-lt"/>
          </a:endParaRPr>
        </a:p>
      </dgm:t>
    </dgm:pt>
    <dgm:pt modelId="{9949538F-2327-4BDC-AEAA-56485BCE007D}" type="parTrans" cxnId="{AC2E228B-5DB0-4A40-AC95-1C980FE10436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8A2F83D3-2574-4531-A611-4B3E061EB08F}" type="sibTrans" cxnId="{AC2E228B-5DB0-4A40-AC95-1C980FE10436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C97E93D6-2B69-481A-8893-5283BB752042}">
      <dgm:prSet phldrT="[Текст]" custT="1"/>
      <dgm:spPr/>
      <dgm:t>
        <a:bodyPr/>
        <a:lstStyle/>
        <a:p>
          <a:r>
            <a:rPr lang="en-US" sz="1400" b="1" dirty="0" smtClean="0">
              <a:latin typeface="+mn-lt"/>
            </a:rPr>
            <a:t>IV </a:t>
          </a:r>
          <a:endParaRPr lang="ru-RU" sz="1400" b="1" dirty="0">
            <a:latin typeface="+mn-lt"/>
          </a:endParaRPr>
        </a:p>
      </dgm:t>
    </dgm:pt>
    <dgm:pt modelId="{7E49579F-54BC-41E0-AA9A-10C10C45533A}" type="parTrans" cxnId="{60958EE9-F681-40E9-9403-473D764DD0D7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6DDABC90-7C71-41FE-8074-6AAA09E110ED}" type="sibTrans" cxnId="{60958EE9-F681-40E9-9403-473D764DD0D7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9DB0471D-0D2D-459E-BCAB-1BB1B416B75F}">
      <dgm:prSet phldrT="[Текст]" custT="1"/>
      <dgm:spPr/>
      <dgm:t>
        <a:bodyPr/>
        <a:lstStyle/>
        <a:p>
          <a:r>
            <a:rPr lang="ru-RU" sz="1400" b="1" dirty="0" smtClean="0">
              <a:latin typeface="+mn-lt"/>
            </a:rPr>
            <a:t>объекты, оказывающие </a:t>
          </a:r>
          <a:r>
            <a:rPr lang="ru-RU" sz="1400" b="1" dirty="0" smtClean="0">
              <a:solidFill>
                <a:srgbClr val="FF0000"/>
              </a:solidFill>
              <a:latin typeface="+mn-lt"/>
            </a:rPr>
            <a:t>минимальное</a:t>
          </a:r>
          <a:r>
            <a:rPr lang="ru-RU" sz="1400" b="1" dirty="0" smtClean="0">
              <a:latin typeface="+mn-lt"/>
            </a:rPr>
            <a:t> НВОС</a:t>
          </a:r>
          <a:endParaRPr lang="ru-RU" sz="1400" b="1" dirty="0">
            <a:latin typeface="+mn-lt"/>
          </a:endParaRPr>
        </a:p>
      </dgm:t>
    </dgm:pt>
    <dgm:pt modelId="{13916FE9-2C94-428C-9814-E7C6ED3A82B5}" type="parTrans" cxnId="{3A05E8E0-B56A-47B8-932C-3E51E69B87F3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0A6D7A3C-ACCF-4031-9461-4FF80E949E54}" type="sibTrans" cxnId="{3A05E8E0-B56A-47B8-932C-3E51E69B87F3}">
      <dgm:prSet/>
      <dgm:spPr/>
      <dgm:t>
        <a:bodyPr/>
        <a:lstStyle/>
        <a:p>
          <a:endParaRPr lang="ru-RU" sz="1400" b="1">
            <a:latin typeface="+mn-lt"/>
          </a:endParaRPr>
        </a:p>
      </dgm:t>
    </dgm:pt>
    <dgm:pt modelId="{A192F59E-04E4-4794-BE9C-5EE3BB2C0DEF}" type="pres">
      <dgm:prSet presAssocID="{A122E328-02B7-463B-8753-84D53055E6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D53636-7E3E-455A-AD61-7158DF52CC7D}" type="pres">
      <dgm:prSet presAssocID="{82664F95-CCB4-41D9-A7E1-B8C6F196B494}" presName="composite" presStyleCnt="0"/>
      <dgm:spPr/>
      <dgm:t>
        <a:bodyPr/>
        <a:lstStyle/>
        <a:p>
          <a:endParaRPr lang="ru-RU"/>
        </a:p>
      </dgm:t>
    </dgm:pt>
    <dgm:pt modelId="{11C0C989-A733-4641-B206-60F216D872FB}" type="pres">
      <dgm:prSet presAssocID="{82664F95-CCB4-41D9-A7E1-B8C6F196B49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E396B-04C5-4AD2-8405-A9DA877C7036}" type="pres">
      <dgm:prSet presAssocID="{82664F95-CCB4-41D9-A7E1-B8C6F196B494}" presName="descendantText" presStyleLbl="alignAcc1" presStyleIdx="0" presStyleCnt="4" custLinFactNeighborX="-143" custLinFactNeighborY="1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D4DF1-B8F0-4647-944D-B638F16CC274}" type="pres">
      <dgm:prSet presAssocID="{B6E75EB5-7267-4033-BFEC-345608605B1D}" presName="sp" presStyleCnt="0"/>
      <dgm:spPr/>
      <dgm:t>
        <a:bodyPr/>
        <a:lstStyle/>
        <a:p>
          <a:endParaRPr lang="ru-RU"/>
        </a:p>
      </dgm:t>
    </dgm:pt>
    <dgm:pt modelId="{D0437F54-9B60-40E9-97DA-29F7C1B64D35}" type="pres">
      <dgm:prSet presAssocID="{548E6198-F7C6-4384-AC47-FA892F4D9DC4}" presName="composite" presStyleCnt="0"/>
      <dgm:spPr/>
      <dgm:t>
        <a:bodyPr/>
        <a:lstStyle/>
        <a:p>
          <a:endParaRPr lang="ru-RU"/>
        </a:p>
      </dgm:t>
    </dgm:pt>
    <dgm:pt modelId="{F51E2B48-3BE0-44F0-BAEE-20378248D839}" type="pres">
      <dgm:prSet presAssocID="{548E6198-F7C6-4384-AC47-FA892F4D9DC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2C52F-F446-4DB7-9DE8-A767E77E149E}" type="pres">
      <dgm:prSet presAssocID="{548E6198-F7C6-4384-AC47-FA892F4D9DC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A1DCA-6ED9-49E0-8E92-0C21C96AC98C}" type="pres">
      <dgm:prSet presAssocID="{924FF1AD-3CDF-4FAF-9039-741B9DAB111F}" presName="sp" presStyleCnt="0"/>
      <dgm:spPr/>
      <dgm:t>
        <a:bodyPr/>
        <a:lstStyle/>
        <a:p>
          <a:endParaRPr lang="ru-RU"/>
        </a:p>
      </dgm:t>
    </dgm:pt>
    <dgm:pt modelId="{107B14E0-9270-4AC4-9D5B-4AD6A6AC0990}" type="pres">
      <dgm:prSet presAssocID="{F91B211B-9351-42E4-B4EE-C619F5E17289}" presName="composite" presStyleCnt="0"/>
      <dgm:spPr/>
      <dgm:t>
        <a:bodyPr/>
        <a:lstStyle/>
        <a:p>
          <a:endParaRPr lang="ru-RU"/>
        </a:p>
      </dgm:t>
    </dgm:pt>
    <dgm:pt modelId="{5E46B293-9279-455C-9304-E97333437C79}" type="pres">
      <dgm:prSet presAssocID="{F91B211B-9351-42E4-B4EE-C619F5E1728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18EFE-3C8F-4FA3-9036-E1D2B5688D58}" type="pres">
      <dgm:prSet presAssocID="{F91B211B-9351-42E4-B4EE-C619F5E1728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B1D2A-FEFD-48C0-BB07-54DEA49104DE}" type="pres">
      <dgm:prSet presAssocID="{2E3380DF-0CB5-438F-B971-41547C8F4647}" presName="sp" presStyleCnt="0"/>
      <dgm:spPr/>
      <dgm:t>
        <a:bodyPr/>
        <a:lstStyle/>
        <a:p>
          <a:endParaRPr lang="ru-RU"/>
        </a:p>
      </dgm:t>
    </dgm:pt>
    <dgm:pt modelId="{8F7BCE08-900E-47C3-9ED3-5D56A061198C}" type="pres">
      <dgm:prSet presAssocID="{C97E93D6-2B69-481A-8893-5283BB752042}" presName="composite" presStyleCnt="0"/>
      <dgm:spPr/>
      <dgm:t>
        <a:bodyPr/>
        <a:lstStyle/>
        <a:p>
          <a:endParaRPr lang="ru-RU"/>
        </a:p>
      </dgm:t>
    </dgm:pt>
    <dgm:pt modelId="{91807BA5-29A7-4F1E-B1A6-FEAB96DD9D8D}" type="pres">
      <dgm:prSet presAssocID="{C97E93D6-2B69-481A-8893-5283BB75204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9E9B1-86AA-46BB-A8A3-4650E349ED97}" type="pres">
      <dgm:prSet presAssocID="{C97E93D6-2B69-481A-8893-5283BB75204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7F4338-DE67-4A04-BD5C-26A2BFB48F69}" type="presOf" srcId="{6A40C0DF-86A9-41A6-A413-9B0176F7C1CA}" destId="{7CB18EFE-3C8F-4FA3-9036-E1D2B5688D58}" srcOrd="0" destOrd="0" presId="urn:microsoft.com/office/officeart/2005/8/layout/chevron2"/>
    <dgm:cxn modelId="{2D91CDC0-2527-4BA0-9F8E-B33F27CF2E29}" type="presOf" srcId="{A122E328-02B7-463B-8753-84D53055E647}" destId="{A192F59E-04E4-4794-BE9C-5EE3BB2C0DEF}" srcOrd="0" destOrd="0" presId="urn:microsoft.com/office/officeart/2005/8/layout/chevron2"/>
    <dgm:cxn modelId="{8D689ED6-B132-427B-BB63-66E5C93208CB}" type="presOf" srcId="{BC26BCF8-C61B-424E-B240-C13976539B47}" destId="{3D3E396B-04C5-4AD2-8405-A9DA877C7036}" srcOrd="0" destOrd="0" presId="urn:microsoft.com/office/officeart/2005/8/layout/chevron2"/>
    <dgm:cxn modelId="{3A05E8E0-B56A-47B8-932C-3E51E69B87F3}" srcId="{C97E93D6-2B69-481A-8893-5283BB752042}" destId="{9DB0471D-0D2D-459E-BCAB-1BB1B416B75F}" srcOrd="0" destOrd="0" parTransId="{13916FE9-2C94-428C-9814-E7C6ED3A82B5}" sibTransId="{0A6D7A3C-ACCF-4031-9461-4FF80E949E54}"/>
    <dgm:cxn modelId="{5743CEF4-CC5D-4AA1-8E8B-B374FAE93AD0}" srcId="{A122E328-02B7-463B-8753-84D53055E647}" destId="{548E6198-F7C6-4384-AC47-FA892F4D9DC4}" srcOrd="1" destOrd="0" parTransId="{F2AFA828-4C24-44C1-B8E4-E93F6A824FDD}" sibTransId="{924FF1AD-3CDF-4FAF-9039-741B9DAB111F}"/>
    <dgm:cxn modelId="{12AC88A9-2815-481E-8C39-EF1DFD3DB7B9}" type="presOf" srcId="{9DB0471D-0D2D-459E-BCAB-1BB1B416B75F}" destId="{E0B9E9B1-86AA-46BB-A8A3-4650E349ED97}" srcOrd="0" destOrd="0" presId="urn:microsoft.com/office/officeart/2005/8/layout/chevron2"/>
    <dgm:cxn modelId="{C030240D-F88D-412C-A51A-F5AFE341D0E7}" srcId="{A122E328-02B7-463B-8753-84D53055E647}" destId="{F91B211B-9351-42E4-B4EE-C619F5E17289}" srcOrd="2" destOrd="0" parTransId="{E82F78D2-92F9-4269-B6F3-77835267409E}" sibTransId="{2E3380DF-0CB5-438F-B971-41547C8F4647}"/>
    <dgm:cxn modelId="{F7279C55-E50F-47B1-AD31-9A4EC5AF60B5}" srcId="{548E6198-F7C6-4384-AC47-FA892F4D9DC4}" destId="{280652E2-F15A-44A0-97B8-8655BF3B91F6}" srcOrd="0" destOrd="0" parTransId="{6DD54902-112D-4575-8D3C-AC56354F0561}" sibTransId="{2EE2B207-27D0-45FB-825A-301D827663B1}"/>
    <dgm:cxn modelId="{E6E4C202-B487-403E-9A8C-DB82CD91D40E}" type="presOf" srcId="{F91B211B-9351-42E4-B4EE-C619F5E17289}" destId="{5E46B293-9279-455C-9304-E97333437C79}" srcOrd="0" destOrd="0" presId="urn:microsoft.com/office/officeart/2005/8/layout/chevron2"/>
    <dgm:cxn modelId="{6E8DEEFF-74FE-4174-9E30-FEEA513183EC}" srcId="{A122E328-02B7-463B-8753-84D53055E647}" destId="{82664F95-CCB4-41D9-A7E1-B8C6F196B494}" srcOrd="0" destOrd="0" parTransId="{1E9F5CFC-207B-4276-A42A-5B4A59E73C00}" sibTransId="{B6E75EB5-7267-4033-BFEC-345608605B1D}"/>
    <dgm:cxn modelId="{C536A2FB-ACB6-47A1-A919-05C9271E1A74}" type="presOf" srcId="{280652E2-F15A-44A0-97B8-8655BF3B91F6}" destId="{DF22C52F-F446-4DB7-9DE8-A767E77E149E}" srcOrd="0" destOrd="0" presId="urn:microsoft.com/office/officeart/2005/8/layout/chevron2"/>
    <dgm:cxn modelId="{4EF3C5FA-7723-4BE7-8919-69DE4B4892F4}" srcId="{82664F95-CCB4-41D9-A7E1-B8C6F196B494}" destId="{BC26BCF8-C61B-424E-B240-C13976539B47}" srcOrd="0" destOrd="0" parTransId="{88A75E6E-F0F8-42B4-B0A7-A741C51EEFBA}" sibTransId="{6B8992A0-5451-4FA6-94AB-8599C37D4E94}"/>
    <dgm:cxn modelId="{D2250F2F-F4C9-4476-9657-6B30D30A612C}" type="presOf" srcId="{C97E93D6-2B69-481A-8893-5283BB752042}" destId="{91807BA5-29A7-4F1E-B1A6-FEAB96DD9D8D}" srcOrd="0" destOrd="0" presId="urn:microsoft.com/office/officeart/2005/8/layout/chevron2"/>
    <dgm:cxn modelId="{60958EE9-F681-40E9-9403-473D764DD0D7}" srcId="{A122E328-02B7-463B-8753-84D53055E647}" destId="{C97E93D6-2B69-481A-8893-5283BB752042}" srcOrd="3" destOrd="0" parTransId="{7E49579F-54BC-41E0-AA9A-10C10C45533A}" sibTransId="{6DDABC90-7C71-41FE-8074-6AAA09E110ED}"/>
    <dgm:cxn modelId="{4C21D0F2-700A-44E0-9AF1-6067C46937D9}" type="presOf" srcId="{82664F95-CCB4-41D9-A7E1-B8C6F196B494}" destId="{11C0C989-A733-4641-B206-60F216D872FB}" srcOrd="0" destOrd="0" presId="urn:microsoft.com/office/officeart/2005/8/layout/chevron2"/>
    <dgm:cxn modelId="{AC2E228B-5DB0-4A40-AC95-1C980FE10436}" srcId="{F91B211B-9351-42E4-B4EE-C619F5E17289}" destId="{6A40C0DF-86A9-41A6-A413-9B0176F7C1CA}" srcOrd="0" destOrd="0" parTransId="{9949538F-2327-4BDC-AEAA-56485BCE007D}" sibTransId="{8A2F83D3-2574-4531-A611-4B3E061EB08F}"/>
    <dgm:cxn modelId="{D6B3359A-3FFD-49CD-8DF1-595DDC01A592}" type="presOf" srcId="{548E6198-F7C6-4384-AC47-FA892F4D9DC4}" destId="{F51E2B48-3BE0-44F0-BAEE-20378248D839}" srcOrd="0" destOrd="0" presId="urn:microsoft.com/office/officeart/2005/8/layout/chevron2"/>
    <dgm:cxn modelId="{D9C25E49-2628-4D48-9F14-D120DCC13A34}" type="presParOf" srcId="{A192F59E-04E4-4794-BE9C-5EE3BB2C0DEF}" destId="{B5D53636-7E3E-455A-AD61-7158DF52CC7D}" srcOrd="0" destOrd="0" presId="urn:microsoft.com/office/officeart/2005/8/layout/chevron2"/>
    <dgm:cxn modelId="{B080CA32-E0D6-4EF1-B764-4DFC3A1EFF2F}" type="presParOf" srcId="{B5D53636-7E3E-455A-AD61-7158DF52CC7D}" destId="{11C0C989-A733-4641-B206-60F216D872FB}" srcOrd="0" destOrd="0" presId="urn:microsoft.com/office/officeart/2005/8/layout/chevron2"/>
    <dgm:cxn modelId="{AD3DE1D2-8C83-4BF0-8DF1-0FC234BC66C4}" type="presParOf" srcId="{B5D53636-7E3E-455A-AD61-7158DF52CC7D}" destId="{3D3E396B-04C5-4AD2-8405-A9DA877C7036}" srcOrd="1" destOrd="0" presId="urn:microsoft.com/office/officeart/2005/8/layout/chevron2"/>
    <dgm:cxn modelId="{E7A0135B-8CD5-4A6D-B475-1B434580381C}" type="presParOf" srcId="{A192F59E-04E4-4794-BE9C-5EE3BB2C0DEF}" destId="{98FD4DF1-B8F0-4647-944D-B638F16CC274}" srcOrd="1" destOrd="0" presId="urn:microsoft.com/office/officeart/2005/8/layout/chevron2"/>
    <dgm:cxn modelId="{2EB17B1B-87DB-432C-A5C4-893DEAEA015F}" type="presParOf" srcId="{A192F59E-04E4-4794-BE9C-5EE3BB2C0DEF}" destId="{D0437F54-9B60-40E9-97DA-29F7C1B64D35}" srcOrd="2" destOrd="0" presId="urn:microsoft.com/office/officeart/2005/8/layout/chevron2"/>
    <dgm:cxn modelId="{6974BC1D-5C32-4EDF-9009-0C33687C3968}" type="presParOf" srcId="{D0437F54-9B60-40E9-97DA-29F7C1B64D35}" destId="{F51E2B48-3BE0-44F0-BAEE-20378248D839}" srcOrd="0" destOrd="0" presId="urn:microsoft.com/office/officeart/2005/8/layout/chevron2"/>
    <dgm:cxn modelId="{F904A604-C132-479A-BD8A-2529654C9446}" type="presParOf" srcId="{D0437F54-9B60-40E9-97DA-29F7C1B64D35}" destId="{DF22C52F-F446-4DB7-9DE8-A767E77E149E}" srcOrd="1" destOrd="0" presId="urn:microsoft.com/office/officeart/2005/8/layout/chevron2"/>
    <dgm:cxn modelId="{558C781F-4D35-42F2-AF34-DED46FEDDFA6}" type="presParOf" srcId="{A192F59E-04E4-4794-BE9C-5EE3BB2C0DEF}" destId="{E58A1DCA-6ED9-49E0-8E92-0C21C96AC98C}" srcOrd="3" destOrd="0" presId="urn:microsoft.com/office/officeart/2005/8/layout/chevron2"/>
    <dgm:cxn modelId="{242EEEA3-0B37-46F8-8BF4-7A1B17A795D0}" type="presParOf" srcId="{A192F59E-04E4-4794-BE9C-5EE3BB2C0DEF}" destId="{107B14E0-9270-4AC4-9D5B-4AD6A6AC0990}" srcOrd="4" destOrd="0" presId="urn:microsoft.com/office/officeart/2005/8/layout/chevron2"/>
    <dgm:cxn modelId="{64B176E0-2285-4E1E-B228-0D99D6E30AB1}" type="presParOf" srcId="{107B14E0-9270-4AC4-9D5B-4AD6A6AC0990}" destId="{5E46B293-9279-455C-9304-E97333437C79}" srcOrd="0" destOrd="0" presId="urn:microsoft.com/office/officeart/2005/8/layout/chevron2"/>
    <dgm:cxn modelId="{BDEA9981-8732-4CE8-94B4-C07FD5C6E1C7}" type="presParOf" srcId="{107B14E0-9270-4AC4-9D5B-4AD6A6AC0990}" destId="{7CB18EFE-3C8F-4FA3-9036-E1D2B5688D58}" srcOrd="1" destOrd="0" presId="urn:microsoft.com/office/officeart/2005/8/layout/chevron2"/>
    <dgm:cxn modelId="{C418AEE0-13EB-4107-9A91-32EDE635FF38}" type="presParOf" srcId="{A192F59E-04E4-4794-BE9C-5EE3BB2C0DEF}" destId="{DC6B1D2A-FEFD-48C0-BB07-54DEA49104DE}" srcOrd="5" destOrd="0" presId="urn:microsoft.com/office/officeart/2005/8/layout/chevron2"/>
    <dgm:cxn modelId="{0AE6A4B2-945C-4701-9D2E-840A53739E7E}" type="presParOf" srcId="{A192F59E-04E4-4794-BE9C-5EE3BB2C0DEF}" destId="{8F7BCE08-900E-47C3-9ED3-5D56A061198C}" srcOrd="6" destOrd="0" presId="urn:microsoft.com/office/officeart/2005/8/layout/chevron2"/>
    <dgm:cxn modelId="{9E0F850F-2586-4652-B3FC-7BEDE877E2DD}" type="presParOf" srcId="{8F7BCE08-900E-47C3-9ED3-5D56A061198C}" destId="{91807BA5-29A7-4F1E-B1A6-FEAB96DD9D8D}" srcOrd="0" destOrd="0" presId="urn:microsoft.com/office/officeart/2005/8/layout/chevron2"/>
    <dgm:cxn modelId="{9643C1CB-E944-4E0D-90B2-51FA2D74C649}" type="presParOf" srcId="{8F7BCE08-900E-47C3-9ED3-5D56A061198C}" destId="{E0B9E9B1-86AA-46BB-A8A3-4650E349ED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0C989-A733-4641-B206-60F216D872FB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n-lt"/>
            </a:rPr>
            <a:t>I</a:t>
          </a:r>
          <a:endParaRPr lang="ru-RU" sz="1400" b="1" kern="1200" dirty="0">
            <a:latin typeface="+mn-lt"/>
          </a:endParaRPr>
        </a:p>
      </dsp:txBody>
      <dsp:txXfrm rot="-5400000">
        <a:off x="1" y="395096"/>
        <a:ext cx="788987" cy="338137"/>
      </dsp:txXfrm>
    </dsp:sp>
    <dsp:sp modelId="{3D3E396B-04C5-4AD2-8405-A9DA877C7036}">
      <dsp:nvSpPr>
        <dsp:cNvPr id="0" name=""/>
        <dsp:cNvSpPr/>
      </dsp:nvSpPr>
      <dsp:spPr>
        <a:xfrm rot="5400000">
          <a:off x="2693156" y="-1898995"/>
          <a:ext cx="732631" cy="4553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+mn-lt"/>
            </a:rPr>
            <a:t>объекты, оказывающие </a:t>
          </a:r>
          <a:r>
            <a:rPr lang="ru-RU" sz="1400" b="1" kern="1200" dirty="0" smtClean="0">
              <a:solidFill>
                <a:srgbClr val="FF0000"/>
              </a:solidFill>
              <a:latin typeface="+mn-lt"/>
            </a:rPr>
            <a:t>значительное</a:t>
          </a:r>
          <a:r>
            <a:rPr lang="ru-RU" sz="1400" b="1" kern="1200" dirty="0" smtClean="0">
              <a:latin typeface="+mn-lt"/>
            </a:rPr>
            <a:t> НВОС и относящиеся к областям </a:t>
          </a:r>
          <a:r>
            <a:rPr lang="ru-RU" sz="1400" b="1" kern="1200" dirty="0" smtClean="0">
              <a:solidFill>
                <a:srgbClr val="0000FF"/>
              </a:solidFill>
              <a:latin typeface="+mn-lt"/>
            </a:rPr>
            <a:t>применения НДТ</a:t>
          </a:r>
          <a:endParaRPr lang="ru-RU" sz="1400" b="1" kern="1200" dirty="0">
            <a:solidFill>
              <a:srgbClr val="0000FF"/>
            </a:solidFill>
            <a:latin typeface="+mn-lt"/>
          </a:endParaRPr>
        </a:p>
      </dsp:txBody>
      <dsp:txXfrm rot="-5400000">
        <a:off x="782475" y="47450"/>
        <a:ext cx="4518229" cy="661103"/>
      </dsp:txXfrm>
    </dsp:sp>
    <dsp:sp modelId="{F51E2B48-3BE0-44F0-BAEE-20378248D839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hueOff val="3957205"/>
                <a:satOff val="-25907"/>
                <a:lumOff val="5685"/>
                <a:alphaOff val="0"/>
                <a:tint val="73000"/>
                <a:satMod val="150000"/>
              </a:schemeClr>
            </a:gs>
            <a:gs pos="25000">
              <a:schemeClr val="accent2">
                <a:hueOff val="3957205"/>
                <a:satOff val="-25907"/>
                <a:lumOff val="5685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3957205"/>
                <a:satOff val="-25907"/>
                <a:lumOff val="5685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3957205"/>
                <a:satOff val="-25907"/>
                <a:lumOff val="5685"/>
                <a:alphaOff val="0"/>
                <a:shade val="57000"/>
                <a:satMod val="120000"/>
              </a:schemeClr>
            </a:gs>
            <a:gs pos="80000">
              <a:schemeClr val="accent2">
                <a:hueOff val="3957205"/>
                <a:satOff val="-25907"/>
                <a:lumOff val="5685"/>
                <a:alphaOff val="0"/>
                <a:shade val="56000"/>
                <a:satMod val="145000"/>
              </a:schemeClr>
            </a:gs>
            <a:gs pos="88000">
              <a:schemeClr val="accent2">
                <a:hueOff val="3957205"/>
                <a:satOff val="-25907"/>
                <a:lumOff val="5685"/>
                <a:alphaOff val="0"/>
                <a:shade val="63000"/>
                <a:satMod val="160000"/>
              </a:schemeClr>
            </a:gs>
            <a:gs pos="100000">
              <a:schemeClr val="accent2">
                <a:hueOff val="3957205"/>
                <a:satOff val="-25907"/>
                <a:lumOff val="5685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3957205"/>
              <a:satOff val="-25907"/>
              <a:lumOff val="5685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n-lt"/>
            </a:rPr>
            <a:t>II</a:t>
          </a:r>
          <a:endParaRPr lang="ru-RU" sz="1400" b="1" kern="1200" dirty="0">
            <a:latin typeface="+mn-lt"/>
          </a:endParaRPr>
        </a:p>
      </dsp:txBody>
      <dsp:txXfrm rot="-5400000">
        <a:off x="1" y="1373653"/>
        <a:ext cx="788987" cy="338137"/>
      </dsp:txXfrm>
    </dsp:sp>
    <dsp:sp modelId="{DF22C52F-F446-4DB7-9DE8-A767E77E149E}">
      <dsp:nvSpPr>
        <dsp:cNvPr id="0" name=""/>
        <dsp:cNvSpPr/>
      </dsp:nvSpPr>
      <dsp:spPr>
        <a:xfrm rot="5400000">
          <a:off x="2699668" y="-931522"/>
          <a:ext cx="732631" cy="4553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957205"/>
              <a:satOff val="-25907"/>
              <a:lumOff val="5685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+mn-lt"/>
            </a:rPr>
            <a:t>объекты, оказывающие </a:t>
          </a:r>
          <a:r>
            <a:rPr lang="ru-RU" sz="1400" b="1" kern="1200" dirty="0" smtClean="0">
              <a:solidFill>
                <a:srgbClr val="FF0000"/>
              </a:solidFill>
              <a:latin typeface="+mn-lt"/>
            </a:rPr>
            <a:t>умеренное</a:t>
          </a:r>
          <a:r>
            <a:rPr lang="ru-RU" sz="1400" b="1" kern="1200" dirty="0" smtClean="0">
              <a:latin typeface="+mn-lt"/>
            </a:rPr>
            <a:t> НВОС</a:t>
          </a:r>
          <a:endParaRPr lang="ru-RU" sz="1400" b="1" kern="1200" dirty="0">
            <a:latin typeface="+mn-lt"/>
          </a:endParaRPr>
        </a:p>
      </dsp:txBody>
      <dsp:txXfrm rot="-5400000">
        <a:off x="788987" y="1014923"/>
        <a:ext cx="4518229" cy="661103"/>
      </dsp:txXfrm>
    </dsp:sp>
    <dsp:sp modelId="{5E46B293-9279-455C-9304-E97333437C79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hueOff val="7914410"/>
                <a:satOff val="-51814"/>
                <a:lumOff val="11371"/>
                <a:alphaOff val="0"/>
                <a:tint val="73000"/>
                <a:satMod val="150000"/>
              </a:schemeClr>
            </a:gs>
            <a:gs pos="25000">
              <a:schemeClr val="accent2">
                <a:hueOff val="7914410"/>
                <a:satOff val="-51814"/>
                <a:lumOff val="11371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7914410"/>
                <a:satOff val="-51814"/>
                <a:lumOff val="11371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7914410"/>
                <a:satOff val="-51814"/>
                <a:lumOff val="11371"/>
                <a:alphaOff val="0"/>
                <a:shade val="57000"/>
                <a:satMod val="120000"/>
              </a:schemeClr>
            </a:gs>
            <a:gs pos="80000">
              <a:schemeClr val="accent2">
                <a:hueOff val="7914410"/>
                <a:satOff val="-51814"/>
                <a:lumOff val="11371"/>
                <a:alphaOff val="0"/>
                <a:shade val="56000"/>
                <a:satMod val="145000"/>
              </a:schemeClr>
            </a:gs>
            <a:gs pos="88000">
              <a:schemeClr val="accent2">
                <a:hueOff val="7914410"/>
                <a:satOff val="-51814"/>
                <a:lumOff val="11371"/>
                <a:alphaOff val="0"/>
                <a:shade val="63000"/>
                <a:satMod val="160000"/>
              </a:schemeClr>
            </a:gs>
            <a:gs pos="100000">
              <a:schemeClr val="accent2">
                <a:hueOff val="7914410"/>
                <a:satOff val="-51814"/>
                <a:lumOff val="11371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7914410"/>
              <a:satOff val="-51814"/>
              <a:lumOff val="11371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latin typeface="+mn-lt"/>
            </a:rPr>
            <a:t>III</a:t>
          </a:r>
          <a:endParaRPr lang="ru-RU" sz="1400" b="1" kern="1200" dirty="0">
            <a:latin typeface="+mn-lt"/>
          </a:endParaRPr>
        </a:p>
      </dsp:txBody>
      <dsp:txXfrm rot="-5400000">
        <a:off x="1" y="2352210"/>
        <a:ext cx="788987" cy="338137"/>
      </dsp:txXfrm>
    </dsp:sp>
    <dsp:sp modelId="{7CB18EFE-3C8F-4FA3-9036-E1D2B5688D58}">
      <dsp:nvSpPr>
        <dsp:cNvPr id="0" name=""/>
        <dsp:cNvSpPr/>
      </dsp:nvSpPr>
      <dsp:spPr>
        <a:xfrm rot="5400000">
          <a:off x="2699668" y="47035"/>
          <a:ext cx="732631" cy="4553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7914410"/>
              <a:satOff val="-51814"/>
              <a:lumOff val="11371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+mn-lt"/>
            </a:rPr>
            <a:t>объекты, оказывающие </a:t>
          </a:r>
          <a:r>
            <a:rPr lang="ru-RU" sz="1400" b="1" kern="1200" dirty="0" smtClean="0">
              <a:solidFill>
                <a:srgbClr val="FF0000"/>
              </a:solidFill>
              <a:latin typeface="+mn-lt"/>
            </a:rPr>
            <a:t>незначительное</a:t>
          </a:r>
          <a:r>
            <a:rPr lang="ru-RU" sz="1400" b="1" kern="1200" dirty="0" smtClean="0">
              <a:latin typeface="+mn-lt"/>
            </a:rPr>
            <a:t> НВОС</a:t>
          </a:r>
          <a:endParaRPr lang="ru-RU" sz="1400" b="1" kern="1200" dirty="0">
            <a:latin typeface="+mn-lt"/>
          </a:endParaRPr>
        </a:p>
      </dsp:txBody>
      <dsp:txXfrm rot="-5400000">
        <a:off x="788987" y="1993480"/>
        <a:ext cx="4518229" cy="661103"/>
      </dsp:txXfrm>
    </dsp:sp>
    <dsp:sp modelId="{91807BA5-29A7-4F1E-B1A6-FEAB96DD9D8D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hueOff val="11871614"/>
                <a:satOff val="-77721"/>
                <a:lumOff val="17056"/>
                <a:alphaOff val="0"/>
                <a:tint val="73000"/>
                <a:satMod val="150000"/>
              </a:schemeClr>
            </a:gs>
            <a:gs pos="25000">
              <a:schemeClr val="accent2">
                <a:hueOff val="11871614"/>
                <a:satOff val="-77721"/>
                <a:lumOff val="17056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11871614"/>
                <a:satOff val="-77721"/>
                <a:lumOff val="17056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11871614"/>
                <a:satOff val="-77721"/>
                <a:lumOff val="17056"/>
                <a:alphaOff val="0"/>
                <a:shade val="57000"/>
                <a:satMod val="120000"/>
              </a:schemeClr>
            </a:gs>
            <a:gs pos="80000">
              <a:schemeClr val="accent2">
                <a:hueOff val="11871614"/>
                <a:satOff val="-77721"/>
                <a:lumOff val="17056"/>
                <a:alphaOff val="0"/>
                <a:shade val="56000"/>
                <a:satMod val="145000"/>
              </a:schemeClr>
            </a:gs>
            <a:gs pos="88000">
              <a:schemeClr val="accent2">
                <a:hueOff val="11871614"/>
                <a:satOff val="-77721"/>
                <a:lumOff val="17056"/>
                <a:alphaOff val="0"/>
                <a:shade val="63000"/>
                <a:satMod val="160000"/>
              </a:schemeClr>
            </a:gs>
            <a:gs pos="100000">
              <a:schemeClr val="accent2">
                <a:hueOff val="11871614"/>
                <a:satOff val="-77721"/>
                <a:lumOff val="17056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n-lt"/>
            </a:rPr>
            <a:t>IV </a:t>
          </a:r>
          <a:endParaRPr lang="ru-RU" sz="1400" b="1" kern="1200" dirty="0">
            <a:latin typeface="+mn-lt"/>
          </a:endParaRPr>
        </a:p>
      </dsp:txBody>
      <dsp:txXfrm rot="-5400000">
        <a:off x="1" y="3330768"/>
        <a:ext cx="788987" cy="338137"/>
      </dsp:txXfrm>
    </dsp:sp>
    <dsp:sp modelId="{E0B9E9B1-86AA-46BB-A8A3-4650E349ED97}">
      <dsp:nvSpPr>
        <dsp:cNvPr id="0" name=""/>
        <dsp:cNvSpPr/>
      </dsp:nvSpPr>
      <dsp:spPr>
        <a:xfrm rot="5400000">
          <a:off x="2699668" y="1025592"/>
          <a:ext cx="732631" cy="4553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871614"/>
              <a:satOff val="-77721"/>
              <a:lumOff val="17056"/>
              <a:alphaOff val="0"/>
            </a:schemeClr>
          </a:solidFill>
          <a:prstDash val="solid"/>
        </a:ln>
        <a:effectLst>
          <a:glow rad="70000">
            <a:schemeClr val="lt1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+mn-lt"/>
            </a:rPr>
            <a:t>объекты, оказывающие </a:t>
          </a:r>
          <a:r>
            <a:rPr lang="ru-RU" sz="1400" b="1" kern="1200" dirty="0" smtClean="0">
              <a:solidFill>
                <a:srgbClr val="FF0000"/>
              </a:solidFill>
              <a:latin typeface="+mn-lt"/>
            </a:rPr>
            <a:t>минимальное</a:t>
          </a:r>
          <a:r>
            <a:rPr lang="ru-RU" sz="1400" b="1" kern="1200" dirty="0" smtClean="0">
              <a:latin typeface="+mn-lt"/>
            </a:rPr>
            <a:t> НВОС</a:t>
          </a:r>
          <a:endParaRPr lang="ru-RU" sz="1400" b="1" kern="1200" dirty="0">
            <a:latin typeface="+mn-lt"/>
          </a:endParaRPr>
        </a:p>
      </dsp:txBody>
      <dsp:txXfrm rot="-5400000">
        <a:off x="788987" y="2972037"/>
        <a:ext cx="4518229" cy="6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169315-071D-451F-8539-633304DB597F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81705C-A897-4BB9-9BA7-91146ECDC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71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38CC24-015B-4E3E-A863-0B966CED26C2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366A8CB-1908-4A13-913C-C5562DAAC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383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F14C05-FB5D-445B-87CA-ACAEF979936B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66A8CB-1908-4A13-913C-C5562DAACB1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4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66A8CB-1908-4A13-913C-C5562DAACB1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8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66A8CB-1908-4A13-913C-C5562DAACB1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8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F14C05-FB5D-445B-87CA-ACAEF979936B}" type="slidenum">
              <a:rPr lang="ru-RU" altLang="ru-RU" smtClean="0"/>
              <a:pPr eaLnBrk="1" hangingPunct="1"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672AD-D4A5-4759-8C37-5F6E18CC9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86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DEC98-9160-4B2E-8CB7-8B205D038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6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B79C7-F9B8-4B3B-B89C-D1B7F0DE6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F4EE-468C-4173-9394-605C9B583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23D72-5F23-4C89-B365-04AAD209E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14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DD2D-28C6-44F8-A7F2-996AFF082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8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6B02-80C6-4217-BA16-A6719789E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85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4B57C-CAD6-4FDC-A5E3-764FA2B4E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1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731C-EF0F-47E3-866A-FA010AB7E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62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8F250-5E89-4EE9-B4E7-E8912B938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3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16C0-413B-409D-B87E-C75D1C31B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7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8FD3A48-A01F-4625-B580-FBE26FCF6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06" r:id="rId1"/>
    <p:sldLayoutId id="2147484600" r:id="rId2"/>
    <p:sldLayoutId id="2147484607" r:id="rId3"/>
    <p:sldLayoutId id="2147484601" r:id="rId4"/>
    <p:sldLayoutId id="2147484608" r:id="rId5"/>
    <p:sldLayoutId id="2147484602" r:id="rId6"/>
    <p:sldLayoutId id="2147484603" r:id="rId7"/>
    <p:sldLayoutId id="2147484609" r:id="rId8"/>
    <p:sldLayoutId id="2147484610" r:id="rId9"/>
    <p:sldLayoutId id="2147484604" r:id="rId10"/>
    <p:sldLayoutId id="214748460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consultantplus://offline/ref=7583FDF5867326F89044216F10B086726629F76CCF6CD0D410F4FCD52637F81A5C0249E855HE25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consultantplus://offline/ref=7583FDF5867326F89044216F10B086726629F76CCF6CD0D410F4FCD52637F81A5C0249E856HE2C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7583FDF5867326F89044216F10B086726628F268CE6DD0D410F4FCD52637F81A5C0249EA54E409F7HA20F" TargetMode="External"/><Relationship Id="rId2" Type="http://schemas.openxmlformats.org/officeDocument/2006/relationships/hyperlink" Target="consultantplus://offline/ref=7583FDF5867326F89044216F10B086726628F268CE6DD0D410F4FCD52637F81A5C0249EA54E409F7HA22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7583FDF5867326F89044216F10B086726628F268CE6DD0D410F4FCD52637F81A5C0249EA54E409F7HA27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8458200" cy="26670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Управление </a:t>
            </a:r>
            <a:r>
              <a:rPr lang="ru-RU" sz="3200" dirty="0" err="1" smtClean="0"/>
              <a:t>Росприроднадзора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по Томской области</a:t>
            </a:r>
            <a:endParaRPr lang="ru-RU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76800"/>
            <a:ext cx="8153400" cy="1752600"/>
          </a:xfrm>
        </p:spPr>
        <p:txBody>
          <a:bodyPr/>
          <a:lstStyle/>
          <a:p>
            <a:pPr eaLnBrk="1" hangingPunct="1"/>
            <a:r>
              <a:rPr lang="ru-RU" b="1" dirty="0" smtClean="0"/>
              <a:t>Шрамов Дмитрий Михайлович</a:t>
            </a:r>
          </a:p>
          <a:p>
            <a:pPr eaLnBrk="1" hangingPunct="1"/>
            <a:r>
              <a:rPr lang="en-US" sz="2400" dirty="0" smtClean="0"/>
              <a:t>rpn70@rpn.gov.ru</a:t>
            </a:r>
          </a:p>
          <a:p>
            <a:pPr eaLnBrk="1" hangingPunct="1"/>
            <a:r>
              <a:rPr lang="ru-RU" dirty="0" smtClean="0"/>
              <a:t>(382.2) </a:t>
            </a:r>
            <a:r>
              <a:rPr lang="en-US" dirty="0" smtClean="0"/>
              <a:t>44-52-32, 44-16-41, 26-03-83 </a:t>
            </a:r>
            <a:endParaRPr lang="ru-RU" dirty="0" smtClean="0"/>
          </a:p>
          <a:p>
            <a:pPr eaLnBrk="1" hangingPunct="1"/>
            <a:r>
              <a:rPr lang="ru-RU" dirty="0" smtClean="0"/>
              <a:t>факс (382.2) 26-35-40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Министерство природных ресурсов и экологии Российской Федерации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" y="609600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Федеральная служба по надзору в сфере природопользования (Росприроднадзор)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09" y="2438400"/>
            <a:ext cx="8584722" cy="206210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Актуальные проблемы промышленной </a:t>
            </a:r>
          </a:p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экологии в связи с внедрением НДТ.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изменения в </a:t>
            </a:r>
          </a:p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нормативно-правовом регулировании.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304800" y="1524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/>
              <a:t>Критерии отнесения объектов, оказывающих НВОС </a:t>
            </a:r>
          </a:p>
          <a:p>
            <a:pPr algn="r"/>
            <a:r>
              <a:rPr lang="ru-RU" altLang="ru-RU" sz="2000">
                <a:solidFill>
                  <a:srgbClr val="00FFFF"/>
                </a:solidFill>
              </a:rPr>
              <a:t>Постановление Правительства РФ № 1029 от 28.09.2015</a:t>
            </a: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331788" y="990600"/>
            <a:ext cx="861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000" b="1">
                <a:solidFill>
                  <a:srgbClr val="FFFF00"/>
                </a:solidFill>
              </a:rPr>
              <a:t>II </a:t>
            </a:r>
            <a:r>
              <a:rPr lang="ru-RU" altLang="ru-RU" sz="2000" b="1">
                <a:solidFill>
                  <a:srgbClr val="FFFF00"/>
                </a:solidFill>
              </a:rPr>
              <a:t>категория:</a:t>
            </a:r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331788" y="1390650"/>
            <a:ext cx="88296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/>
              <a:t>а) по обеспечению эл</a:t>
            </a:r>
            <a:r>
              <a:rPr lang="en-US" altLang="ru-RU" sz="1600"/>
              <a:t>. </a:t>
            </a:r>
            <a:r>
              <a:rPr lang="ru-RU" altLang="ru-RU" sz="1600"/>
              <a:t>энергией, газом и паром с использованием оборудования </a:t>
            </a:r>
            <a:endParaRPr lang="en-US" altLang="ru-RU" sz="1600"/>
          </a:p>
          <a:p>
            <a:r>
              <a:rPr lang="en-US" altLang="ru-RU" sz="1600"/>
              <a:t>   </a:t>
            </a:r>
            <a:r>
              <a:rPr lang="ru-RU" altLang="ru-RU" sz="1600"/>
              <a:t>(с эл. мощностью &lt;250 МВт на твердом или жидкого топливе или &lt;500 МВт на газе);</a:t>
            </a:r>
          </a:p>
          <a:p>
            <a:r>
              <a:rPr lang="ru-RU" altLang="ru-RU" sz="1600"/>
              <a:t>г) по производству следующей неметаллической минеральной продукции:</a:t>
            </a:r>
          </a:p>
          <a:p>
            <a:r>
              <a:rPr lang="en-US" altLang="ru-RU" sz="1600"/>
              <a:t>   - </a:t>
            </a:r>
            <a:r>
              <a:rPr lang="ru-RU" altLang="ru-RU" sz="1600"/>
              <a:t>стекло и изделия из стекла, включая стекловолокно (производ. менее 20 тонн в сутки);</a:t>
            </a:r>
          </a:p>
          <a:p>
            <a:r>
              <a:rPr lang="ru-RU" altLang="ru-RU" sz="1600"/>
              <a:t>   - огнеупорные керамические изделия и строительные керамические материалы </a:t>
            </a:r>
          </a:p>
          <a:p>
            <a:r>
              <a:rPr lang="ru-RU" altLang="ru-RU" sz="1600"/>
              <a:t>     (с проектной мощностью менее 1 млн. штук в год);</a:t>
            </a:r>
          </a:p>
          <a:p>
            <a:r>
              <a:rPr lang="ru-RU" altLang="ru-RU" sz="1600"/>
              <a:t>е) по сбору и обработке сточных вод в части, касающейся очистки сточных вод </a:t>
            </a:r>
          </a:p>
          <a:p>
            <a:r>
              <a:rPr lang="ru-RU" altLang="ru-RU" sz="1600"/>
              <a:t>    централизованных систем водоотведения (канализации) (с объемом </a:t>
            </a:r>
            <a:r>
              <a:rPr lang="en-US" altLang="ru-RU" sz="1600"/>
              <a:t>&lt;</a:t>
            </a:r>
            <a:r>
              <a:rPr lang="ru-RU" altLang="ru-RU" sz="1600"/>
              <a:t> 20 тыс. м3 </a:t>
            </a:r>
          </a:p>
          <a:p>
            <a:r>
              <a:rPr lang="ru-RU" altLang="ru-RU" sz="1600"/>
              <a:t>    отводимых сточных вод в сутки);</a:t>
            </a:r>
          </a:p>
          <a:p>
            <a:r>
              <a:rPr lang="ru-RU" altLang="ru-RU" sz="1600"/>
              <a:t>к) по производству следующих пищевых продуктов:</a:t>
            </a:r>
          </a:p>
          <a:p>
            <a:r>
              <a:rPr lang="ru-RU" altLang="ru-RU" sz="1600"/>
              <a:t>    - мясо и мясопродукты (с производ. </a:t>
            </a:r>
            <a:r>
              <a:rPr lang="en-US" altLang="ru-RU" sz="1600"/>
              <a:t>&lt; </a:t>
            </a:r>
            <a:r>
              <a:rPr lang="ru-RU" altLang="ru-RU" sz="1600"/>
              <a:t>50 тонн готовой продукции в сутки);</a:t>
            </a:r>
          </a:p>
          <a:p>
            <a:r>
              <a:rPr lang="en-US" altLang="ru-RU" sz="1600"/>
              <a:t>    - </a:t>
            </a:r>
            <a:r>
              <a:rPr lang="ru-RU" altLang="ru-RU" sz="1600"/>
              <a:t>растительные и животные масла и жиры (</a:t>
            </a:r>
            <a:r>
              <a:rPr lang="en-US" altLang="ru-RU" sz="1600"/>
              <a:t>c</a:t>
            </a:r>
            <a:r>
              <a:rPr lang="ru-RU" altLang="ru-RU" sz="1600"/>
              <a:t> производ</a:t>
            </a:r>
            <a:r>
              <a:rPr lang="en-US" altLang="ru-RU" sz="1600"/>
              <a:t>.</a:t>
            </a:r>
            <a:r>
              <a:rPr lang="ru-RU" altLang="ru-RU" sz="1600"/>
              <a:t> </a:t>
            </a:r>
            <a:r>
              <a:rPr lang="en-US" altLang="ru-RU" sz="1600"/>
              <a:t>&lt; </a:t>
            </a:r>
            <a:r>
              <a:rPr lang="ru-RU" altLang="ru-RU" sz="1600"/>
              <a:t>75 т</a:t>
            </a:r>
            <a:r>
              <a:rPr lang="en-US" altLang="ru-RU" sz="1600"/>
              <a:t>/</a:t>
            </a:r>
            <a:r>
              <a:rPr lang="ru-RU" altLang="ru-RU" sz="1600"/>
              <a:t>сутки готовой продукции);</a:t>
            </a:r>
          </a:p>
          <a:p>
            <a:r>
              <a:rPr lang="ru-RU" altLang="ru-RU" sz="1600"/>
              <a:t>    - продукция из картофеля, фруктов и овощей (с производ. </a:t>
            </a:r>
            <a:r>
              <a:rPr lang="en-US" altLang="ru-RU" sz="1600"/>
              <a:t>&lt; </a:t>
            </a:r>
            <a:r>
              <a:rPr lang="ru-RU" altLang="ru-RU" sz="1600"/>
              <a:t>300 т</a:t>
            </a:r>
            <a:r>
              <a:rPr lang="en-US" altLang="ru-RU" sz="1600"/>
              <a:t>/</a:t>
            </a:r>
            <a:r>
              <a:rPr lang="ru-RU" altLang="ru-RU" sz="1600"/>
              <a:t>сутки готовой прод.);</a:t>
            </a:r>
          </a:p>
          <a:p>
            <a:r>
              <a:rPr lang="ru-RU" altLang="ru-RU" sz="1600"/>
              <a:t>    - молочная продукция (с мощностью </a:t>
            </a:r>
            <a:r>
              <a:rPr lang="en-US" altLang="ru-RU" sz="1600"/>
              <a:t>&lt; </a:t>
            </a:r>
            <a:r>
              <a:rPr lang="ru-RU" altLang="ru-RU" sz="1600"/>
              <a:t>200 т</a:t>
            </a:r>
            <a:r>
              <a:rPr lang="en-US" altLang="ru-RU" sz="1600"/>
              <a:t>/</a:t>
            </a:r>
            <a:r>
              <a:rPr lang="ru-RU" altLang="ru-RU" sz="1600"/>
              <a:t>сутки перерабатываемого молока);</a:t>
            </a:r>
          </a:p>
          <a:p>
            <a:r>
              <a:rPr lang="ru-RU" altLang="ru-RU" sz="1600"/>
              <a:t>л) по разведению сельскохозяйственной птицы (с мощностью менее 40 тыс. птицемест);</a:t>
            </a:r>
          </a:p>
          <a:p>
            <a:r>
              <a:rPr lang="ru-RU" altLang="ru-RU" sz="1600"/>
              <a:t>м) по выращиванию и разведению свиней (с мощностью </a:t>
            </a:r>
            <a:r>
              <a:rPr lang="en-US" altLang="ru-RU" sz="1600"/>
              <a:t>&lt; </a:t>
            </a:r>
            <a:r>
              <a:rPr lang="ru-RU" altLang="ru-RU" sz="1600"/>
              <a:t>2000 мест), свиноматок </a:t>
            </a:r>
            <a:endParaRPr lang="en-US" altLang="ru-RU" sz="1600"/>
          </a:p>
          <a:p>
            <a:r>
              <a:rPr lang="en-US" altLang="ru-RU" sz="1600"/>
              <a:t>    </a:t>
            </a:r>
            <a:r>
              <a:rPr lang="ru-RU" altLang="ru-RU" sz="1600"/>
              <a:t>(с проектной мощностью менее 750 мест);</a:t>
            </a:r>
          </a:p>
          <a:p>
            <a:r>
              <a:rPr lang="ru-RU" altLang="ru-RU" sz="1600"/>
              <a:t>о) по эксплуатации ядерных установок, в том числе атомных станций </a:t>
            </a:r>
            <a:endParaRPr lang="en-US" altLang="ru-RU" sz="1600"/>
          </a:p>
          <a:p>
            <a:r>
              <a:rPr lang="en-US" altLang="ru-RU" sz="1600"/>
              <a:t>    </a:t>
            </a:r>
            <a:r>
              <a:rPr lang="ru-RU" altLang="ru-RU" sz="1600"/>
              <a:t>(за исключением исследовательских ядерных установок нулевой мощности);</a:t>
            </a:r>
          </a:p>
          <a:p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255707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04800" y="1524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/>
              <a:t>Критерии отнесения объектов, оказывающих НВОС </a:t>
            </a:r>
          </a:p>
          <a:p>
            <a:pPr algn="r"/>
            <a:r>
              <a:rPr lang="ru-RU" altLang="ru-RU" sz="2000">
                <a:solidFill>
                  <a:srgbClr val="00FFFF"/>
                </a:solidFill>
              </a:rPr>
              <a:t>Постановление Правительства РФ № 1029 от 28.09.2015</a:t>
            </a: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31788" y="990600"/>
            <a:ext cx="861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000" b="1">
                <a:solidFill>
                  <a:srgbClr val="FFFF00"/>
                </a:solidFill>
              </a:rPr>
              <a:t>II </a:t>
            </a:r>
            <a:r>
              <a:rPr lang="ru-RU" altLang="ru-RU" sz="2000" b="1">
                <a:solidFill>
                  <a:srgbClr val="FFFF00"/>
                </a:solidFill>
              </a:rPr>
              <a:t>категория:</a:t>
            </a: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331788" y="1390650"/>
            <a:ext cx="888365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/>
              <a:t>р) по эксплуатации:</a:t>
            </a:r>
          </a:p>
          <a:p>
            <a:r>
              <a:rPr lang="en-US" altLang="ru-RU" sz="1600"/>
              <a:t>    - </a:t>
            </a:r>
            <a:r>
              <a:rPr lang="ru-RU" altLang="ru-RU" sz="1600"/>
              <a:t>радиационных источников (за исключением радиационных источников, содержащих </a:t>
            </a:r>
            <a:endParaRPr lang="en-US" altLang="ru-RU" sz="1600"/>
          </a:p>
          <a:p>
            <a:r>
              <a:rPr lang="en-US" altLang="ru-RU" sz="1600"/>
              <a:t>    </a:t>
            </a:r>
            <a:r>
              <a:rPr lang="ru-RU" altLang="ru-RU" sz="1600"/>
              <a:t>в своем составе только радионуклидные источники четвертой и пятой категорий </a:t>
            </a:r>
            <a:endParaRPr lang="en-US" altLang="ru-RU" sz="1600"/>
          </a:p>
          <a:p>
            <a:r>
              <a:rPr lang="en-US" altLang="ru-RU" sz="1600"/>
              <a:t>    </a:t>
            </a:r>
            <a:r>
              <a:rPr lang="ru-RU" altLang="ru-RU" sz="1600"/>
              <a:t>при условии наличия на объекте источников выбросов и сбросов р</a:t>
            </a:r>
            <a:r>
              <a:rPr lang="en-US" altLang="ru-RU" sz="1600"/>
              <a:t>/</a:t>
            </a:r>
            <a:r>
              <a:rPr lang="ru-RU" altLang="ru-RU" sz="1600"/>
              <a:t>активных в</a:t>
            </a:r>
            <a:r>
              <a:rPr lang="en-US" altLang="ru-RU" sz="1600"/>
              <a:t>-</a:t>
            </a:r>
            <a:r>
              <a:rPr lang="ru-RU" altLang="ru-RU" sz="1600"/>
              <a:t>в в ОС;</a:t>
            </a:r>
          </a:p>
          <a:p>
            <a:r>
              <a:rPr lang="ru-RU" altLang="ru-RU" sz="1600"/>
              <a:t>    - пунктов хранения ядерных материалов и радиоактивных веществ, пунктов хранения, </a:t>
            </a:r>
          </a:p>
          <a:p>
            <a:r>
              <a:rPr lang="ru-RU" altLang="ru-RU" sz="1600"/>
              <a:t>    хранилищ радиоактивных отходов, пунктов захоронения радиоактивных отходов;</a:t>
            </a:r>
          </a:p>
          <a:p>
            <a:r>
              <a:rPr lang="ru-RU" altLang="ru-RU" sz="1600"/>
              <a:t>с) по транспортированию по трубопроводам газа, продуктов переработки газа, нефти </a:t>
            </a:r>
          </a:p>
          <a:p>
            <a:r>
              <a:rPr lang="ru-RU" altLang="ru-RU" sz="1600"/>
              <a:t>    и нефтепродуктов с использованием магистральных трубопроводов;</a:t>
            </a:r>
          </a:p>
          <a:p>
            <a:r>
              <a:rPr lang="ru-RU" altLang="ru-RU" sz="1600"/>
              <a:t>ц) по складированию и хранению:</a:t>
            </a:r>
          </a:p>
          <a:p>
            <a:r>
              <a:rPr lang="ru-RU" altLang="ru-RU" sz="1600"/>
              <a:t>    - нефти и продуктов ее переработки (с проектной вместимостью 200 тыс. тонн и более);</a:t>
            </a:r>
          </a:p>
          <a:p>
            <a:r>
              <a:rPr lang="ru-RU" altLang="ru-RU" sz="1600"/>
              <a:t>    - пестицидов и агрохимикатов (с проектной вместимостью 50 тонн и более);</a:t>
            </a:r>
          </a:p>
          <a:p>
            <a:r>
              <a:rPr lang="ru-RU" altLang="ru-RU" sz="1600"/>
              <a:t>ч) по сбору, обработке и утилизации отходов в части, касающейся:</a:t>
            </a:r>
          </a:p>
          <a:p>
            <a:r>
              <a:rPr lang="ru-RU" altLang="ru-RU" sz="1600"/>
              <a:t>    - хранения отходов I - III классов опасности;</a:t>
            </a:r>
          </a:p>
          <a:p>
            <a:r>
              <a:rPr lang="ru-RU" altLang="ru-RU" sz="1600"/>
              <a:t>    - хранения отходов IV и V классов опасности (50 тонн в сутки и более);</a:t>
            </a:r>
          </a:p>
          <a:p>
            <a:r>
              <a:rPr lang="ru-RU" altLang="ru-RU" sz="1600"/>
              <a:t>    - обезвреживания отходов IV и V классов опасности (с проектной мощностью </a:t>
            </a:r>
            <a:r>
              <a:rPr lang="en-US" altLang="ru-RU" sz="1600"/>
              <a:t>&lt; </a:t>
            </a:r>
            <a:r>
              <a:rPr lang="ru-RU" altLang="ru-RU" sz="1600"/>
              <a:t>3 т</a:t>
            </a:r>
            <a:r>
              <a:rPr lang="en-US" altLang="ru-RU" sz="1600"/>
              <a:t>/</a:t>
            </a:r>
            <a:r>
              <a:rPr lang="ru-RU" altLang="ru-RU" sz="1600"/>
              <a:t>час);</a:t>
            </a:r>
          </a:p>
          <a:p>
            <a:r>
              <a:rPr lang="en-US" altLang="ru-RU" sz="1600"/>
              <a:t>    - </a:t>
            </a:r>
            <a:r>
              <a:rPr lang="ru-RU" altLang="ru-RU" sz="1600"/>
              <a:t>обеззараживания или обезвреживания биологических и мед. отходов (до 10 т/сутки);</a:t>
            </a:r>
          </a:p>
          <a:p>
            <a:r>
              <a:rPr lang="ru-RU" altLang="ru-RU" sz="1600"/>
              <a:t>    - захоронения отходов IV и V классов опасности (менее 20 тыс. тонн в год);</a:t>
            </a:r>
          </a:p>
          <a:p>
            <a:r>
              <a:rPr lang="ru-RU" altLang="ru-RU" sz="1600"/>
              <a:t>ш) по производству изделий из бетона для использования в строительстве…;</a:t>
            </a:r>
          </a:p>
          <a:p>
            <a:r>
              <a:rPr lang="ru-RU" altLang="ru-RU" sz="1600"/>
              <a:t>щ) по разведению КРС (с проектной мощностью 400 мест и более);</a:t>
            </a:r>
          </a:p>
          <a:p>
            <a:r>
              <a:rPr lang="ru-RU" altLang="ru-RU" sz="1600"/>
              <a:t>в) объект, предназначенным для приема, отправки воздушных судов (ВПП &gt;=2100 м.);</a:t>
            </a:r>
          </a:p>
          <a:p>
            <a:r>
              <a:rPr lang="ru-RU" altLang="ru-RU" sz="1600"/>
              <a:t>г) объект инфраструктуры железнодорожного транспорта.</a:t>
            </a:r>
          </a:p>
          <a:p>
            <a:endParaRPr lang="ru-RU" altLang="ru-RU" sz="1600"/>
          </a:p>
          <a:p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2056939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04800" y="1524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/>
              <a:t>Критерии отнесения объектов, оказывающих НВОС </a:t>
            </a:r>
          </a:p>
          <a:p>
            <a:pPr algn="r"/>
            <a:r>
              <a:rPr lang="ru-RU" altLang="ru-RU" sz="2000">
                <a:solidFill>
                  <a:srgbClr val="00FFFF"/>
                </a:solidFill>
              </a:rPr>
              <a:t>Постановление Правительства РФ № 1029 от 28.09.2015</a:t>
            </a: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331788" y="990600"/>
            <a:ext cx="861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000" b="1">
                <a:solidFill>
                  <a:srgbClr val="FFFF00"/>
                </a:solidFill>
              </a:rPr>
              <a:t>III </a:t>
            </a:r>
            <a:r>
              <a:rPr lang="ru-RU" altLang="ru-RU" sz="2000" b="1">
                <a:solidFill>
                  <a:srgbClr val="FFFF00"/>
                </a:solidFill>
              </a:rPr>
              <a:t>категория:</a:t>
            </a:r>
          </a:p>
        </p:txBody>
      </p:sp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331788" y="1390650"/>
            <a:ext cx="8959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/>
              <a:t>4. Эксплуатация исследовательских ядерных установок нулевой мощности, радиационных </a:t>
            </a:r>
            <a:endParaRPr lang="en-US" altLang="ru-RU" sz="1600"/>
          </a:p>
          <a:p>
            <a:r>
              <a:rPr lang="en-US" altLang="ru-RU" sz="1600"/>
              <a:t>    </a:t>
            </a:r>
            <a:r>
              <a:rPr lang="ru-RU" altLang="ru-RU" sz="1600"/>
              <a:t>источников, содержащих в своем составе только радионуклидные источники </a:t>
            </a:r>
            <a:endParaRPr lang="en-US" altLang="ru-RU" sz="1600"/>
          </a:p>
          <a:p>
            <a:r>
              <a:rPr lang="en-US" altLang="ru-RU" sz="1600"/>
              <a:t>    </a:t>
            </a:r>
            <a:r>
              <a:rPr lang="ru-RU" altLang="ru-RU" sz="1600"/>
              <a:t>четвертой и пятой категорий.</a:t>
            </a:r>
          </a:p>
          <a:p>
            <a:r>
              <a:rPr lang="ru-RU" altLang="ru-RU" sz="1600"/>
              <a:t>5. Осуществление хозяйственной и (или) иной деятельности, не указанной в I, II и IV </a:t>
            </a:r>
            <a:endParaRPr lang="en-US" altLang="ru-RU" sz="1600"/>
          </a:p>
          <a:p>
            <a:r>
              <a:rPr lang="en-US" altLang="ru-RU" sz="1600"/>
              <a:t>   </a:t>
            </a:r>
            <a:r>
              <a:rPr lang="ru-RU" altLang="ru-RU" sz="1600"/>
              <a:t>разделах настоящего документа и не соответствующей уровням воздействия </a:t>
            </a:r>
            <a:endParaRPr lang="en-US" altLang="ru-RU" sz="1600"/>
          </a:p>
          <a:p>
            <a:r>
              <a:rPr lang="en-US" altLang="ru-RU" sz="1600"/>
              <a:t>   </a:t>
            </a:r>
            <a:r>
              <a:rPr lang="ru-RU" altLang="ru-RU" sz="1600"/>
              <a:t>на окружающую среду, определенным в IV разделе настоящего документа.</a:t>
            </a:r>
          </a:p>
        </p:txBody>
      </p:sp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331788" y="2971800"/>
            <a:ext cx="861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000" b="1">
                <a:solidFill>
                  <a:srgbClr val="FFFF00"/>
                </a:solidFill>
              </a:rPr>
              <a:t>IV </a:t>
            </a:r>
            <a:r>
              <a:rPr lang="ru-RU" altLang="ru-RU" sz="2000" b="1">
                <a:solidFill>
                  <a:srgbClr val="FFFF00"/>
                </a:solidFill>
              </a:rPr>
              <a:t>категория:</a:t>
            </a:r>
          </a:p>
        </p:txBody>
      </p:sp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331788" y="3371850"/>
            <a:ext cx="88122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dirty="0"/>
              <a:t>6. Наличие одновременно следующих критериев:</a:t>
            </a:r>
          </a:p>
          <a:p>
            <a:r>
              <a:rPr lang="en-US" altLang="ru-RU" sz="1600" dirty="0"/>
              <a:t>   </a:t>
            </a:r>
            <a:r>
              <a:rPr lang="ru-RU" altLang="ru-RU" sz="1600" dirty="0"/>
              <a:t>а) наличие на объекте стационарных источников загрязнения окружающей среды, </a:t>
            </a:r>
            <a:endParaRPr lang="en-US" altLang="ru-RU" sz="1600" dirty="0"/>
          </a:p>
          <a:p>
            <a:r>
              <a:rPr lang="en-US" altLang="ru-RU" sz="1600" dirty="0"/>
              <a:t>      </a:t>
            </a:r>
            <a:r>
              <a:rPr lang="ru-RU" altLang="ru-RU" sz="1600" dirty="0"/>
              <a:t>масса ЗВ в выбросах в атмосферный воздух которых не </a:t>
            </a:r>
            <a:r>
              <a:rPr lang="en-US" altLang="ru-RU" sz="1600" dirty="0"/>
              <a:t>&lt;</a:t>
            </a:r>
            <a:r>
              <a:rPr lang="ru-RU" altLang="ru-RU" sz="1600" dirty="0"/>
              <a:t>10 т</a:t>
            </a:r>
            <a:r>
              <a:rPr lang="en-US" altLang="ru-RU" sz="1600" dirty="0"/>
              <a:t>/</a:t>
            </a:r>
            <a:r>
              <a:rPr lang="ru-RU" altLang="ru-RU" sz="1600" dirty="0"/>
              <a:t>год, </a:t>
            </a:r>
            <a:endParaRPr lang="en-US" altLang="ru-RU" sz="1600" dirty="0"/>
          </a:p>
          <a:p>
            <a:r>
              <a:rPr lang="en-US" altLang="ru-RU" sz="1600" dirty="0"/>
              <a:t>      </a:t>
            </a:r>
            <a:r>
              <a:rPr lang="ru-RU" altLang="ru-RU" sz="1600" dirty="0">
                <a:solidFill>
                  <a:srgbClr val="00FF00"/>
                </a:solidFill>
              </a:rPr>
              <a:t>при отсутствии в составе выбросов веществ I и II классов опасности</a:t>
            </a:r>
            <a:r>
              <a:rPr lang="ru-RU" altLang="ru-RU" sz="1600" dirty="0"/>
              <a:t>, р</a:t>
            </a:r>
            <a:r>
              <a:rPr lang="en-US" altLang="ru-RU" sz="1600" dirty="0"/>
              <a:t>/</a:t>
            </a:r>
            <a:r>
              <a:rPr lang="ru-RU" altLang="ru-RU" sz="1600" dirty="0"/>
              <a:t>активных в</a:t>
            </a:r>
            <a:r>
              <a:rPr lang="en-US" altLang="ru-RU" sz="1600" dirty="0"/>
              <a:t>-</a:t>
            </a:r>
            <a:r>
              <a:rPr lang="ru-RU" altLang="ru-RU" sz="1600" dirty="0"/>
              <a:t>в;</a:t>
            </a:r>
          </a:p>
          <a:p>
            <a:r>
              <a:rPr lang="en-US" altLang="ru-RU" sz="1600" dirty="0"/>
              <a:t>   </a:t>
            </a:r>
            <a:r>
              <a:rPr lang="ru-RU" altLang="ru-RU" sz="1600" dirty="0"/>
              <a:t>б) отсутствие сбросов ЗВ в составе сточных вод в ЦСВ, другие сооружения и системы </a:t>
            </a:r>
          </a:p>
          <a:p>
            <a:r>
              <a:rPr lang="ru-RU" altLang="ru-RU" sz="1600" dirty="0"/>
              <a:t>   </a:t>
            </a:r>
            <a:r>
              <a:rPr lang="en-US" altLang="ru-RU" sz="1600" dirty="0"/>
              <a:t>   </a:t>
            </a:r>
            <a:r>
              <a:rPr lang="ru-RU" altLang="ru-RU" sz="1600" dirty="0"/>
              <a:t>отведения и очистки сточных вод, за исключением сбросов ЗВ, образующихся в рез.  </a:t>
            </a:r>
          </a:p>
          <a:p>
            <a:r>
              <a:rPr lang="ru-RU" altLang="ru-RU" sz="1600" dirty="0"/>
              <a:t>   </a:t>
            </a:r>
            <a:r>
              <a:rPr lang="en-US" altLang="ru-RU" sz="1600" dirty="0"/>
              <a:t>   </a:t>
            </a:r>
            <a:r>
              <a:rPr lang="ru-RU" altLang="ru-RU" sz="1600" dirty="0"/>
              <a:t>использования вод для бытовых нужд, а также отсутствие сбросов ЗВ в ОС.</a:t>
            </a:r>
          </a:p>
          <a:p>
            <a:r>
              <a:rPr lang="ru-RU" altLang="ru-RU" sz="1600" dirty="0"/>
              <a:t>7. Осуществление на объекте деятельности по обеспечению электрической энергией, </a:t>
            </a:r>
          </a:p>
          <a:p>
            <a:r>
              <a:rPr lang="ru-RU" altLang="ru-RU" sz="1600" dirty="0"/>
              <a:t>    газом и паром (с использованием оборудования мощностью </a:t>
            </a:r>
            <a:r>
              <a:rPr lang="en-US" altLang="ru-RU" sz="1600" dirty="0"/>
              <a:t>&lt; </a:t>
            </a:r>
            <a:r>
              <a:rPr lang="ru-RU" altLang="ru-RU" sz="1600" dirty="0"/>
              <a:t>2 Гкал/час на газе </a:t>
            </a:r>
          </a:p>
          <a:p>
            <a:r>
              <a:rPr lang="ru-RU" altLang="ru-RU" sz="1600" dirty="0">
                <a:solidFill>
                  <a:srgbClr val="00FF00"/>
                </a:solidFill>
              </a:rPr>
              <a:t>    при соответствии объекта критериям, предусмотренным подпунктом "б" пункта 6</a:t>
            </a:r>
            <a:r>
              <a:rPr lang="ru-RU" altLang="ru-RU" sz="1600" dirty="0">
                <a:solidFill>
                  <a:srgbClr val="FF0000"/>
                </a:solidFill>
              </a:rPr>
              <a:t>.</a:t>
            </a:r>
          </a:p>
          <a:p>
            <a:r>
              <a:rPr lang="ru-RU" altLang="ru-RU" sz="1600" dirty="0"/>
              <a:t>8. Использование на объекте оборудования исключительно для исследований, </a:t>
            </a:r>
          </a:p>
          <a:p>
            <a:r>
              <a:rPr lang="ru-RU" altLang="ru-RU" sz="1600" dirty="0"/>
              <a:t>    разработок и испытаний новой продукции и процессов (предприятия опытного </a:t>
            </a:r>
          </a:p>
          <a:p>
            <a:r>
              <a:rPr lang="ru-RU" altLang="ru-RU" sz="1600" dirty="0"/>
              <a:t>    производства, научно-исследовательские институты, конструкторские бюро) при </a:t>
            </a:r>
          </a:p>
          <a:p>
            <a:r>
              <a:rPr lang="ru-RU" altLang="ru-RU" sz="1600" dirty="0"/>
              <a:t>    условии соответствия такого объекта критериям, предусмотренным пунктом 6.</a:t>
            </a:r>
          </a:p>
        </p:txBody>
      </p:sp>
    </p:spTree>
    <p:extLst>
      <p:ext uri="{BB962C8B-B14F-4D97-AF65-F5344CB8AC3E}">
        <p14:creationId xmlns:p14="http://schemas.microsoft.com/office/powerpoint/2010/main" val="2174032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04800" y="152400"/>
            <a:ext cx="861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b="1" dirty="0">
                <a:solidFill>
                  <a:srgbClr val="FFFF00"/>
                </a:solidFill>
              </a:rPr>
              <a:t>Критерии определения объектов, подлежащих </a:t>
            </a:r>
            <a:r>
              <a:rPr lang="en-US" altLang="ru-RU" sz="2000" b="1" dirty="0" smtClean="0">
                <a:solidFill>
                  <a:srgbClr val="FFFF00"/>
                </a:solidFill>
              </a:rPr>
              <a:t> </a:t>
            </a:r>
            <a:r>
              <a:rPr lang="ru-RU" altLang="ru-RU" sz="2000" b="1" dirty="0" smtClean="0">
                <a:solidFill>
                  <a:srgbClr val="FFFF00"/>
                </a:solidFill>
              </a:rPr>
              <a:t>ФГЭН</a:t>
            </a:r>
            <a:endParaRPr lang="ru-RU" altLang="ru-RU" sz="2000" b="1" dirty="0">
              <a:solidFill>
                <a:srgbClr val="FFFF00"/>
              </a:solidFill>
            </a:endParaRPr>
          </a:p>
          <a:p>
            <a:pPr algn="r"/>
            <a:r>
              <a:rPr lang="ru-RU" altLang="ru-RU" sz="1600" b="1" dirty="0">
                <a:solidFill>
                  <a:srgbClr val="00FFFF"/>
                </a:solidFill>
              </a:rPr>
              <a:t>(Постановление Правительства РФ от 28.08.2015 N 903)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" t="17538" r="62479" b="15134"/>
          <a:stretch>
            <a:fillRect/>
          </a:stretch>
        </p:blipFill>
        <p:spPr bwMode="auto">
          <a:xfrm>
            <a:off x="1214746" y="770852"/>
            <a:ext cx="3936598" cy="608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21964" r="62521" b="12134"/>
          <a:stretch>
            <a:fillRect/>
          </a:stretch>
        </p:blipFill>
        <p:spPr bwMode="auto">
          <a:xfrm>
            <a:off x="5366618" y="798733"/>
            <a:ext cx="3672608" cy="554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Прямоугольник 2"/>
          <p:cNvSpPr>
            <a:spLocks noChangeArrowheads="1"/>
          </p:cNvSpPr>
          <p:nvPr/>
        </p:nvSpPr>
        <p:spPr bwMode="auto">
          <a:xfrm>
            <a:off x="0" y="770852"/>
            <a:ext cx="13152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 dirty="0">
                <a:solidFill>
                  <a:srgbClr val="FF0000"/>
                </a:solidFill>
              </a:rPr>
              <a:t>Начало </a:t>
            </a:r>
          </a:p>
          <a:p>
            <a:r>
              <a:rPr lang="ru-RU" altLang="ru-RU" sz="1600" b="1" dirty="0">
                <a:solidFill>
                  <a:srgbClr val="FF0000"/>
                </a:solidFill>
              </a:rPr>
              <a:t>действия </a:t>
            </a:r>
          </a:p>
          <a:p>
            <a:r>
              <a:rPr lang="ru-RU" altLang="ru-RU" sz="1600" b="1" dirty="0">
                <a:solidFill>
                  <a:srgbClr val="FF0000"/>
                </a:solidFill>
              </a:rPr>
              <a:t>документа </a:t>
            </a:r>
          </a:p>
          <a:p>
            <a:endParaRPr lang="ru-RU" altLang="ru-RU" sz="1600" b="1" dirty="0">
              <a:solidFill>
                <a:srgbClr val="FF0000"/>
              </a:solidFill>
            </a:endParaRPr>
          </a:p>
          <a:p>
            <a:r>
              <a:rPr lang="ru-RU" altLang="ru-RU" sz="1600" b="1" dirty="0">
                <a:solidFill>
                  <a:srgbClr val="FF0000"/>
                </a:solidFill>
              </a:rPr>
              <a:t>10.09.2015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1028" y="4315560"/>
            <a:ext cx="3940316" cy="332639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12887" y="4059780"/>
            <a:ext cx="3938457" cy="255781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14746" y="5163015"/>
            <a:ext cx="3936598" cy="493248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22180" y="5656263"/>
            <a:ext cx="3929164" cy="134937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11028" y="6503988"/>
            <a:ext cx="3940316" cy="119836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14746" y="6623824"/>
            <a:ext cx="3936598" cy="242114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66618" y="5753466"/>
            <a:ext cx="3672607" cy="266334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66618" y="3825689"/>
            <a:ext cx="3672607" cy="266334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44316" y="3413093"/>
            <a:ext cx="3672607" cy="412595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366619" y="2971800"/>
            <a:ext cx="3672607" cy="228600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98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304800" y="152400"/>
            <a:ext cx="861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FFFF00"/>
                </a:solidFill>
              </a:rPr>
              <a:t>Для выборки по пунктам 3а и 3б Критериев руководствоваться:</a:t>
            </a:r>
            <a:endParaRPr lang="ru-RU" altLang="ru-RU" sz="1600" b="1">
              <a:solidFill>
                <a:srgbClr val="00FF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552450"/>
            <a:ext cx="8686800" cy="4370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FFFF"/>
                </a:solidFill>
              </a:rPr>
              <a:t>Постановление Правительства РФ от 04.11.2006 N 640</a:t>
            </a:r>
          </a:p>
          <a:p>
            <a:pPr>
              <a:defRPr/>
            </a:pPr>
            <a:r>
              <a:rPr lang="ru-RU" sz="1600" dirty="0">
                <a:solidFill>
                  <a:srgbClr val="00FFFF"/>
                </a:solidFill>
              </a:rPr>
              <a:t>«О критериях отнесения объектов к объектам, подлежащим федеральному государственному надзору в области использования и охраны водных объектов…»:</a:t>
            </a:r>
          </a:p>
          <a:p>
            <a:pPr marL="285750" indent="-285750">
              <a:buFontTx/>
              <a:buChar char="-"/>
              <a:defRPr/>
            </a:pPr>
            <a:r>
              <a:rPr lang="ru-RU" sz="1400" dirty="0"/>
              <a:t>использование поверхностных водных объектов, расположенных </a:t>
            </a:r>
            <a:r>
              <a:rPr lang="ru-RU" sz="1400" dirty="0">
                <a:solidFill>
                  <a:srgbClr val="00FF00"/>
                </a:solidFill>
              </a:rPr>
              <a:t>на территориях 2 и более субъектов</a:t>
            </a:r>
            <a:r>
              <a:rPr lang="ru-RU" sz="1400" dirty="0"/>
              <a:t> Российской Федерации;</a:t>
            </a:r>
          </a:p>
          <a:p>
            <a:pPr marL="285750" indent="-285750">
              <a:buFontTx/>
              <a:buChar char="-"/>
              <a:defRPr/>
            </a:pPr>
            <a:r>
              <a:rPr lang="ru-RU" sz="1400" dirty="0"/>
              <a:t>использование водных объектов или их частей, находящихся </a:t>
            </a:r>
            <a:r>
              <a:rPr lang="ru-RU" sz="1400" dirty="0">
                <a:solidFill>
                  <a:srgbClr val="00FF00"/>
                </a:solidFill>
              </a:rPr>
              <a:t>на землях обороны и безопасности</a:t>
            </a:r>
            <a:r>
              <a:rPr lang="ru-RU" sz="1400" dirty="0"/>
              <a:t>, а также используемых для обеспечения обороны страны и безопасности государства и для обеспечения </a:t>
            </a:r>
            <a:r>
              <a:rPr lang="ru-RU" sz="1400" dirty="0">
                <a:solidFill>
                  <a:srgbClr val="00FF00"/>
                </a:solidFill>
              </a:rPr>
              <a:t>федеральных энергетических систем</a:t>
            </a:r>
            <a:r>
              <a:rPr lang="ru-RU" sz="1400" dirty="0"/>
              <a:t>, </a:t>
            </a:r>
            <a:r>
              <a:rPr lang="ru-RU" sz="1400" dirty="0">
                <a:solidFill>
                  <a:srgbClr val="00FF00"/>
                </a:solidFill>
              </a:rPr>
              <a:t>федерального транспорта и иных государственных нужд</a:t>
            </a:r>
            <a:r>
              <a:rPr lang="ru-RU" sz="1400" dirty="0"/>
              <a:t>;</a:t>
            </a:r>
          </a:p>
          <a:p>
            <a:pPr marL="285750" indent="-285750">
              <a:buFontTx/>
              <a:buChar char="-"/>
              <a:defRPr/>
            </a:pPr>
            <a:r>
              <a:rPr lang="ru-RU" sz="1400" dirty="0"/>
              <a:t>использование </a:t>
            </a:r>
            <a:r>
              <a:rPr lang="ru-RU" sz="1400" dirty="0">
                <a:solidFill>
                  <a:srgbClr val="00FF00"/>
                </a:solidFill>
              </a:rPr>
              <a:t>особо охраняемых водных объектов </a:t>
            </a:r>
            <a:r>
              <a:rPr lang="ru-RU" sz="1400" dirty="0"/>
              <a:t>либо водных объектов, являющихся особо охраняемыми природными территориями федерального значения или представляющих собой часть этих территорий;</a:t>
            </a:r>
          </a:p>
          <a:p>
            <a:pPr marL="285750" indent="-285750">
              <a:buFontTx/>
              <a:buChar char="-"/>
              <a:defRPr/>
            </a:pPr>
            <a:r>
              <a:rPr lang="ru-RU" sz="1400" dirty="0"/>
              <a:t>использование водных объектов или их частей для нужд </a:t>
            </a:r>
            <a:r>
              <a:rPr lang="ru-RU" sz="1400" dirty="0">
                <a:solidFill>
                  <a:srgbClr val="00FF00"/>
                </a:solidFill>
              </a:rPr>
              <a:t>городов с численностью населения 100 тыс. человек и более</a:t>
            </a:r>
            <a:r>
              <a:rPr lang="ru-RU" sz="1400" dirty="0"/>
              <a:t>, а также для нужд предприятий и других организаций, производящих </a:t>
            </a:r>
            <a:r>
              <a:rPr lang="ru-RU" sz="1400" dirty="0">
                <a:solidFill>
                  <a:srgbClr val="00FF00"/>
                </a:solidFill>
              </a:rPr>
              <a:t>забор</a:t>
            </a:r>
            <a:r>
              <a:rPr lang="ru-RU" sz="1400" dirty="0"/>
              <a:t> </a:t>
            </a:r>
            <a:r>
              <a:rPr lang="ru-RU" sz="1400" dirty="0">
                <a:solidFill>
                  <a:srgbClr val="00FF00"/>
                </a:solidFill>
              </a:rPr>
              <a:t>воды или сброс </a:t>
            </a:r>
            <a:r>
              <a:rPr lang="ru-RU" sz="1400" dirty="0"/>
              <a:t>сточных вод в объеме более </a:t>
            </a:r>
            <a:r>
              <a:rPr lang="ru-RU" sz="1400" dirty="0">
                <a:solidFill>
                  <a:srgbClr val="00FF00"/>
                </a:solidFill>
              </a:rPr>
              <a:t>15 </a:t>
            </a:r>
            <a:r>
              <a:rPr lang="ru-RU" sz="1400" dirty="0" err="1">
                <a:solidFill>
                  <a:srgbClr val="00FF00"/>
                </a:solidFill>
              </a:rPr>
              <a:t>млн.м</a:t>
            </a:r>
            <a:r>
              <a:rPr lang="en-US" sz="1400" dirty="0">
                <a:solidFill>
                  <a:srgbClr val="00FF00"/>
                </a:solidFill>
              </a:rPr>
              <a:t>3</a:t>
            </a:r>
            <a:r>
              <a:rPr lang="ru-RU" sz="1400" dirty="0">
                <a:solidFill>
                  <a:srgbClr val="00FF00"/>
                </a:solidFill>
              </a:rPr>
              <a:t>/год</a:t>
            </a:r>
            <a:r>
              <a:rPr lang="ru-RU" sz="1400" dirty="0"/>
              <a:t>.</a:t>
            </a:r>
          </a:p>
          <a:p>
            <a:pPr marL="285750" indent="-285750">
              <a:buFontTx/>
              <a:buChar char="-"/>
              <a:defRPr/>
            </a:pPr>
            <a:endParaRPr lang="ru-RU" sz="14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  <a:p>
            <a:pPr>
              <a:defRPr/>
            </a:pPr>
            <a:endParaRPr lang="ru-RU" sz="1600" dirty="0"/>
          </a:p>
        </p:txBody>
      </p:sp>
      <p:sp>
        <p:nvSpPr>
          <p:cNvPr id="19460" name="Прямоугольник 27"/>
          <p:cNvSpPr>
            <a:spLocks noChangeArrowheads="1"/>
          </p:cNvSpPr>
          <p:nvPr/>
        </p:nvSpPr>
        <p:spPr bwMode="auto">
          <a:xfrm>
            <a:off x="225425" y="4267200"/>
            <a:ext cx="86868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>
                <a:solidFill>
                  <a:srgbClr val="00FFFF"/>
                </a:solidFill>
              </a:rPr>
              <a:t>Постановление Правительства РФ от 02.01.2015 N 1</a:t>
            </a:r>
          </a:p>
          <a:p>
            <a:r>
              <a:rPr lang="ru-RU" altLang="ru-RU" sz="1600">
                <a:solidFill>
                  <a:srgbClr val="00FFFF"/>
                </a:solidFill>
              </a:rPr>
              <a:t>«Об утверждении Положения о государственном земельном надзоре»</a:t>
            </a:r>
          </a:p>
          <a:p>
            <a:r>
              <a:rPr lang="ru-RU" altLang="ru-RU" sz="1400"/>
              <a:t>- полномочия осуществляются в отношении земель всех категорий, </a:t>
            </a:r>
            <a:r>
              <a:rPr lang="ru-RU" altLang="ru-RU" sz="1400">
                <a:solidFill>
                  <a:srgbClr val="00FF00"/>
                </a:solidFill>
              </a:rPr>
              <a:t>за исключением земель сельскохозяйственного назначения,</a:t>
            </a:r>
            <a:r>
              <a:rPr lang="ru-RU" altLang="ru-RU" sz="1400"/>
              <a:t> оборот которых регулируется ФЗ "Об обороте земель сельскохозяйственного назначения".</a:t>
            </a:r>
          </a:p>
          <a:p>
            <a:endParaRPr lang="ru-RU" altLang="ru-RU" sz="1600"/>
          </a:p>
          <a:p>
            <a:endParaRPr lang="ru-RU" altLang="ru-RU" sz="1600"/>
          </a:p>
          <a:p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411590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52400" y="76200"/>
            <a:ext cx="8839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FFFF"/>
                </a:solidFill>
              </a:rPr>
              <a:t>Пункт 8. ст. 69 7-ФЗ</a:t>
            </a:r>
          </a:p>
          <a:p>
            <a:r>
              <a:rPr lang="ru-RU" altLang="ru-RU" dirty="0"/>
              <a:t>Ведение </a:t>
            </a:r>
            <a:r>
              <a:rPr lang="ru-RU" altLang="ru-RU" dirty="0">
                <a:solidFill>
                  <a:srgbClr val="FFFF00"/>
                </a:solidFill>
              </a:rPr>
              <a:t>федерального государственного реестра</a:t>
            </a:r>
            <a:r>
              <a:rPr lang="ru-RU" altLang="ru-RU" dirty="0"/>
              <a:t> </a:t>
            </a:r>
            <a:r>
              <a:rPr lang="ru-RU" altLang="ru-RU" dirty="0" smtClean="0"/>
              <a:t>ОНВ и </a:t>
            </a:r>
            <a:r>
              <a:rPr lang="ru-RU" altLang="ru-RU" dirty="0"/>
              <a:t>подлежащих в соответствии со </a:t>
            </a:r>
            <a:r>
              <a:rPr lang="ru-RU" altLang="ru-RU" dirty="0" smtClean="0"/>
              <a:t>ст. </a:t>
            </a:r>
            <a:r>
              <a:rPr lang="ru-RU" altLang="ru-RU" dirty="0"/>
              <a:t>65 </a:t>
            </a:r>
            <a:r>
              <a:rPr lang="ru-RU" altLang="ru-RU" dirty="0" smtClean="0"/>
              <a:t>7-ФЗ ФГЭН, </a:t>
            </a:r>
            <a:r>
              <a:rPr lang="ru-RU" altLang="ru-RU" dirty="0"/>
              <a:t>осуществляется уполномоченным Правительством </a:t>
            </a:r>
            <a:r>
              <a:rPr lang="ru-RU" altLang="ru-RU" dirty="0" smtClean="0"/>
              <a:t>РФ федеральным </a:t>
            </a:r>
            <a:r>
              <a:rPr lang="ru-RU" altLang="ru-RU" dirty="0"/>
              <a:t>органом исполнительной </a:t>
            </a:r>
            <a:r>
              <a:rPr lang="ru-RU" altLang="ru-RU" dirty="0" smtClean="0"/>
              <a:t>власти. </a:t>
            </a:r>
            <a:endParaRPr lang="ru-RU" altLang="ru-RU" dirty="0"/>
          </a:p>
          <a:p>
            <a:endParaRPr lang="ru-RU" altLang="ru-RU" dirty="0" smtClean="0"/>
          </a:p>
          <a:p>
            <a:endParaRPr lang="ru-RU" altLang="ru-RU" dirty="0"/>
          </a:p>
          <a:p>
            <a:endParaRPr lang="ru-RU" altLang="ru-RU" dirty="0"/>
          </a:p>
          <a:p>
            <a:r>
              <a:rPr lang="ru-RU" altLang="ru-RU" dirty="0"/>
              <a:t>Ведение </a:t>
            </a:r>
            <a:r>
              <a:rPr lang="ru-RU" altLang="ru-RU" dirty="0">
                <a:solidFill>
                  <a:srgbClr val="FFFF00"/>
                </a:solidFill>
              </a:rPr>
              <a:t>региональных государственных реестров </a:t>
            </a:r>
            <a:r>
              <a:rPr lang="ru-RU" altLang="ru-RU" dirty="0" smtClean="0"/>
              <a:t>ОНВ и </a:t>
            </a:r>
            <a:r>
              <a:rPr lang="ru-RU" altLang="ru-RU" dirty="0"/>
              <a:t>подлежащих </a:t>
            </a:r>
            <a:r>
              <a:rPr lang="ru-RU" altLang="ru-RU" dirty="0" smtClean="0"/>
              <a:t>РГЭН, </a:t>
            </a:r>
            <a:r>
              <a:rPr lang="ru-RU" altLang="ru-RU" dirty="0"/>
              <a:t>осуществляется органами исполнительной власти субъектов </a:t>
            </a:r>
            <a:r>
              <a:rPr lang="ru-RU" altLang="ru-RU" dirty="0" smtClean="0"/>
              <a:t>РФ . </a:t>
            </a:r>
            <a:endParaRPr lang="ru-RU" altLang="ru-RU" dirty="0"/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152400" y="3233738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FFFF"/>
                </a:solidFill>
              </a:rPr>
              <a:t>Пункт 8. ПРАВИЛ СОЗДАНИЯ И ВЕДЕНИЯ ГРО, ОКАЗЫВАЮЩИХ НВОС</a:t>
            </a:r>
          </a:p>
          <a:p>
            <a:r>
              <a:rPr lang="ru-RU" altLang="ru-RU"/>
              <a:t>Федеральный государственный реестр содержит сведения об объектах, подлежащих в соответствии со ст. 65 7-ФЗ федеральному государственному экологическому надзору.</a:t>
            </a: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149225" y="4953000"/>
            <a:ext cx="8839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FFFF"/>
                </a:solidFill>
              </a:rPr>
              <a:t>Пункт 2. ст. 69.2 7-ФЗ</a:t>
            </a:r>
          </a:p>
          <a:p>
            <a:r>
              <a:rPr lang="ru-RU" altLang="ru-RU" dirty="0"/>
              <a:t>Постановка на государственный учет объектов, оказывающих негативное воздействие на окружающую среду, осуществляется на основании заявки о постановке на государственный учет, которая подается юридическими лицами или индивидуальными предпринимателями </a:t>
            </a:r>
            <a:r>
              <a:rPr lang="ru-RU" altLang="ru-RU" sz="2400" b="1" dirty="0">
                <a:solidFill>
                  <a:srgbClr val="FF99FF"/>
                </a:solidFill>
              </a:rPr>
              <a:t>не позднее чем в течение </a:t>
            </a:r>
            <a:r>
              <a:rPr lang="ru-RU" altLang="ru-RU" sz="2400" b="1" dirty="0" smtClean="0">
                <a:solidFill>
                  <a:srgbClr val="FF99FF"/>
                </a:solidFill>
              </a:rPr>
              <a:t>6 месяцев </a:t>
            </a:r>
            <a:r>
              <a:rPr lang="ru-RU" altLang="ru-RU" b="1" dirty="0">
                <a:solidFill>
                  <a:srgbClr val="FF99FF"/>
                </a:solidFill>
              </a:rPr>
              <a:t>со дня начала эксплуатации</a:t>
            </a:r>
            <a:r>
              <a:rPr lang="ru-RU" altLang="ru-RU" dirty="0">
                <a:solidFill>
                  <a:srgbClr val="FF99FF"/>
                </a:solidFill>
              </a:rPr>
              <a:t> </a:t>
            </a:r>
            <a:r>
              <a:rPr lang="ru-RU" altLang="ru-RU" dirty="0"/>
              <a:t>указанных объектов.</a:t>
            </a:r>
          </a:p>
        </p:txBody>
      </p:sp>
      <p:sp>
        <p:nvSpPr>
          <p:cNvPr id="21509" name="Прямоугольник 5"/>
          <p:cNvSpPr>
            <a:spLocks noChangeArrowheads="1"/>
          </p:cNvSpPr>
          <p:nvPr/>
        </p:nvSpPr>
        <p:spPr bwMode="auto">
          <a:xfrm>
            <a:off x="149225" y="449580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FF00"/>
                </a:solidFill>
              </a:rPr>
              <a:t>ВКЛЮЧЕНИЕ В ФГРО </a:t>
            </a:r>
            <a:r>
              <a:rPr lang="en-US" altLang="ru-RU" sz="2400" b="1">
                <a:solidFill>
                  <a:srgbClr val="00FF00"/>
                </a:solidFill>
              </a:rPr>
              <a:t>                </a:t>
            </a:r>
            <a:r>
              <a:rPr lang="ru-RU" altLang="ru-RU" sz="2400" b="1">
                <a:solidFill>
                  <a:srgbClr val="00FF00"/>
                </a:solidFill>
              </a:rPr>
              <a:t>ОТНЕСЕНИЕ ОНВ К ФГЭН</a:t>
            </a:r>
            <a:endParaRPr lang="ru-RU" altLang="ru-RU" sz="2400">
              <a:solidFill>
                <a:srgbClr val="00FF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733800" y="4551770"/>
            <a:ext cx="1143000" cy="304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трелка вниз 1"/>
          <p:cNvSpPr/>
          <p:nvPr/>
        </p:nvSpPr>
        <p:spPr>
          <a:xfrm rot="17431854">
            <a:off x="4996625" y="806384"/>
            <a:ext cx="304800" cy="112495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479814" y="2587407"/>
            <a:ext cx="324204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Департамент ПР и ООС ТО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Томск, ул. Кирова, 14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217374"/>
            <a:ext cx="292407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Управление РПН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Томск, ул. Шевченко, 17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 rot="17431854">
            <a:off x="4747214" y="2292878"/>
            <a:ext cx="304800" cy="112495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07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3326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Введение реестра объектов НВОС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90872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Государственный реестр объектов НВОС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Блок-схема: карточка 5"/>
          <p:cNvSpPr/>
          <p:nvPr/>
        </p:nvSpPr>
        <p:spPr bwMode="auto">
          <a:xfrm>
            <a:off x="1979712" y="1556792"/>
            <a:ext cx="2880320" cy="576064"/>
          </a:xfrm>
          <a:prstGeom prst="flowChartPunchedCard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Федеральный</a:t>
            </a:r>
          </a:p>
        </p:txBody>
      </p:sp>
      <p:sp>
        <p:nvSpPr>
          <p:cNvPr id="7" name="Блок-схема: карточка 6"/>
          <p:cNvSpPr/>
          <p:nvPr/>
        </p:nvSpPr>
        <p:spPr bwMode="auto">
          <a:xfrm flipH="1">
            <a:off x="4860032" y="1556792"/>
            <a:ext cx="2880320" cy="576064"/>
          </a:xfrm>
          <a:prstGeom prst="flowChartPunchedCard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Региональный</a:t>
            </a:r>
          </a:p>
        </p:txBody>
      </p:sp>
      <p:sp>
        <p:nvSpPr>
          <p:cNvPr id="10" name="Минус 9"/>
          <p:cNvSpPr/>
          <p:nvPr/>
        </p:nvSpPr>
        <p:spPr bwMode="auto">
          <a:xfrm rot="16200000">
            <a:off x="3995936" y="1628800"/>
            <a:ext cx="1728192" cy="576064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247315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Состав сведений реестра</a:t>
            </a:r>
            <a:endParaRPr lang="ru-RU" sz="1400" dirty="0"/>
          </a:p>
        </p:txBody>
      </p:sp>
      <p:sp>
        <p:nvSpPr>
          <p:cNvPr id="12" name="Минус 11"/>
          <p:cNvSpPr/>
          <p:nvPr/>
        </p:nvSpPr>
        <p:spPr bwMode="auto">
          <a:xfrm rot="16200000">
            <a:off x="4644008" y="2636912"/>
            <a:ext cx="432048" cy="576064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Минус 12"/>
          <p:cNvSpPr/>
          <p:nvPr/>
        </p:nvSpPr>
        <p:spPr bwMode="auto">
          <a:xfrm>
            <a:off x="0" y="2852936"/>
            <a:ext cx="9684568" cy="576064"/>
          </a:xfrm>
          <a:prstGeom prst="mathMinus">
            <a:avLst>
              <a:gd name="adj1" fmla="val 2352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1187624" y="3212976"/>
            <a:ext cx="288032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>
            <a:off x="3203848" y="3212976"/>
            <a:ext cx="288032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Стрелка вниз 15"/>
          <p:cNvSpPr/>
          <p:nvPr/>
        </p:nvSpPr>
        <p:spPr bwMode="auto">
          <a:xfrm>
            <a:off x="6156176" y="3212976"/>
            <a:ext cx="288032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8172400" y="3212976"/>
            <a:ext cx="288032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364502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 smtClean="0"/>
              <a:t>Информация о ЮЛ / ИП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67744" y="357301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Информация </a:t>
            </a:r>
            <a:br>
              <a:rPr lang="ru-RU" sz="1400" b="1" dirty="0" smtClean="0"/>
            </a:br>
            <a:r>
              <a:rPr lang="ru-RU" sz="1400" b="1" dirty="0" smtClean="0"/>
              <a:t>об ОНВ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04048" y="357301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Источники </a:t>
            </a:r>
            <a:br>
              <a:rPr lang="ru-RU" sz="1400" b="1" dirty="0" smtClean="0"/>
            </a:br>
            <a:r>
              <a:rPr lang="ru-RU" sz="1400" b="1" dirty="0" smtClean="0"/>
              <a:t>негативного воздействия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452320" y="3573016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 smtClean="0"/>
              <a:t>Документация, </a:t>
            </a:r>
            <a:br>
              <a:rPr lang="ru-RU" sz="1400" b="1" dirty="0" smtClean="0"/>
            </a:br>
            <a:r>
              <a:rPr lang="ru-RU" sz="1400" b="1" dirty="0" smtClean="0"/>
              <a:t>мероприятия, </a:t>
            </a:r>
            <a:br>
              <a:rPr lang="ru-RU" sz="1400" b="1" dirty="0" smtClean="0"/>
            </a:br>
            <a:r>
              <a:rPr lang="ru-RU" sz="1400" b="1" dirty="0" smtClean="0"/>
              <a:t>надзор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7504" y="4293096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FFFF"/>
                </a:solidFill>
              </a:rPr>
              <a:t>Наименование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FFFF"/>
                </a:solidFill>
              </a:rPr>
              <a:t>ОКВЭД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FFFF"/>
                </a:solidFill>
              </a:rPr>
              <a:t>ИНН, ОГРН, ОКПО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FFFF"/>
                </a:solidFill>
              </a:rPr>
              <a:t>Юридический адрес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FFFF"/>
                </a:solidFill>
              </a:rPr>
              <a:t>Контактная информация</a:t>
            </a:r>
            <a:endParaRPr lang="ru-RU" sz="1400" dirty="0">
              <a:solidFill>
                <a:srgbClr val="00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3768" y="4293096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FF00"/>
                </a:solidFill>
              </a:rPr>
              <a:t>Наименование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FF00"/>
                </a:solidFill>
              </a:rPr>
              <a:t>Место расположения (координаты, ОКТМО)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FF00"/>
                </a:solidFill>
              </a:rPr>
              <a:t>Тип (линейный, площадной, точечный)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FF00"/>
                </a:solidFill>
              </a:rPr>
              <a:t>Уровень экологического надзора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FF00"/>
                </a:solidFill>
              </a:rPr>
              <a:t>Категория негативного воздействия  </a:t>
            </a:r>
            <a:endParaRPr lang="ru-RU" sz="1400" dirty="0">
              <a:solidFill>
                <a:srgbClr val="00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8064" y="4293096"/>
            <a:ext cx="28083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FF00"/>
                </a:solidFill>
              </a:rPr>
              <a:t>Координаты источников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FF00"/>
                </a:solidFill>
              </a:rPr>
              <a:t>Объем/масса ЗВ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FF00"/>
                </a:solidFill>
              </a:rPr>
              <a:t>Перечень ЗВ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FF00"/>
                </a:solidFill>
              </a:rPr>
              <a:t>Сведения о размещении/утилизации отходов производства и потребления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80312" y="4293096"/>
            <a:ext cx="17636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99FF"/>
                </a:solidFill>
              </a:rPr>
              <a:t>Разрешения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99FF"/>
                </a:solidFill>
              </a:rPr>
              <a:t>Заключения ГЭЭ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99FF"/>
                </a:solidFill>
              </a:rPr>
              <a:t>Отчеты ПЭК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99FF"/>
                </a:solidFill>
              </a:rPr>
              <a:t>Результаты проверок</a:t>
            </a:r>
            <a:endParaRPr lang="ru-RU" sz="1400" dirty="0">
              <a:solidFill>
                <a:srgbClr val="FF99FF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 bwMode="auto">
          <a:xfrm>
            <a:off x="1187624" y="3068960"/>
            <a:ext cx="288032" cy="216024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Блок-схема: узел 26"/>
          <p:cNvSpPr/>
          <p:nvPr/>
        </p:nvSpPr>
        <p:spPr bwMode="auto">
          <a:xfrm>
            <a:off x="3203848" y="3068960"/>
            <a:ext cx="288032" cy="216024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Блок-схема: узел 27"/>
          <p:cNvSpPr/>
          <p:nvPr/>
        </p:nvSpPr>
        <p:spPr bwMode="auto">
          <a:xfrm>
            <a:off x="6156176" y="3068960"/>
            <a:ext cx="288032" cy="216024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Блок-схема: узел 28"/>
          <p:cNvSpPr/>
          <p:nvPr/>
        </p:nvSpPr>
        <p:spPr bwMode="auto">
          <a:xfrm>
            <a:off x="8172400" y="3068960"/>
            <a:ext cx="288032" cy="216024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Солнце 30"/>
          <p:cNvSpPr/>
          <p:nvPr/>
        </p:nvSpPr>
        <p:spPr bwMode="auto">
          <a:xfrm>
            <a:off x="1259632" y="3140968"/>
            <a:ext cx="144016" cy="144016"/>
          </a:xfrm>
          <a:prstGeom prst="su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Солнце 31"/>
          <p:cNvSpPr/>
          <p:nvPr/>
        </p:nvSpPr>
        <p:spPr bwMode="auto">
          <a:xfrm>
            <a:off x="3275856" y="3140968"/>
            <a:ext cx="144016" cy="144016"/>
          </a:xfrm>
          <a:prstGeom prst="su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Солнце 32"/>
          <p:cNvSpPr/>
          <p:nvPr/>
        </p:nvSpPr>
        <p:spPr bwMode="auto">
          <a:xfrm>
            <a:off x="6228184" y="3140968"/>
            <a:ext cx="144016" cy="144016"/>
          </a:xfrm>
          <a:prstGeom prst="su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Солнце 33"/>
          <p:cNvSpPr/>
          <p:nvPr/>
        </p:nvSpPr>
        <p:spPr bwMode="auto">
          <a:xfrm>
            <a:off x="8244408" y="3140968"/>
            <a:ext cx="144016" cy="144016"/>
          </a:xfrm>
          <a:prstGeom prst="su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" y="0"/>
            <a:ext cx="90678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ВНИМАНИЕ!</a:t>
            </a:r>
            <a:endParaRPr lang="ru-RU" sz="2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ru-RU" sz="8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400" dirty="0" smtClean="0"/>
              <a:t>ОНВ - объект </a:t>
            </a:r>
            <a:r>
              <a:rPr lang="ru-RU" sz="1400" dirty="0"/>
              <a:t>капитального строительства и (или) другой объект, а также их совокупность, объединенные единым назначением и (или) неразрывно связанные физически или технологически и расположенные в пределах одного или нескольких земельных участков.</a:t>
            </a:r>
          </a:p>
          <a:p>
            <a:pPr>
              <a:defRPr/>
            </a:pPr>
            <a:endParaRPr lang="ru-RU" sz="1400" dirty="0"/>
          </a:p>
          <a:p>
            <a:pPr>
              <a:defRPr/>
            </a:pPr>
            <a:r>
              <a:rPr lang="ru-RU" sz="1600" b="1" dirty="0">
                <a:solidFill>
                  <a:srgbClr val="FFFF00"/>
                </a:solidFill>
              </a:rPr>
              <a:t>Таким образом, у одного </a:t>
            </a:r>
            <a:r>
              <a:rPr lang="ru-RU" sz="1600" b="1" dirty="0" smtClean="0">
                <a:solidFill>
                  <a:srgbClr val="FFFF00"/>
                </a:solidFill>
              </a:rPr>
              <a:t>ЮЛ (ИП) </a:t>
            </a:r>
            <a:r>
              <a:rPr lang="ru-RU" sz="1600" b="1" dirty="0">
                <a:solidFill>
                  <a:srgbClr val="FFFF00"/>
                </a:solidFill>
              </a:rPr>
              <a:t>может быть несколько объектов негативного воздействия. И часть из них может относиться к объектам, подлежащих федеральному государственному экологическому надзору, а остальные не соответствовать критериям постановления Правительства РФ от 28.08.2015 N </a:t>
            </a:r>
            <a:r>
              <a:rPr lang="ru-RU" sz="1600" b="1" dirty="0" smtClean="0">
                <a:solidFill>
                  <a:srgbClr val="FFFF00"/>
                </a:solidFill>
              </a:rPr>
              <a:t>903</a:t>
            </a:r>
            <a:r>
              <a:rPr lang="ru-RU" sz="1400" b="1" dirty="0" smtClean="0">
                <a:solidFill>
                  <a:srgbClr val="FFFF00"/>
                </a:solidFill>
              </a:rPr>
              <a:t>.</a:t>
            </a:r>
            <a:endParaRPr lang="ru-RU" sz="1400" b="1" dirty="0">
              <a:solidFill>
                <a:srgbClr val="FFFF00"/>
              </a:solidFill>
            </a:endParaRPr>
          </a:p>
          <a:p>
            <a:pPr>
              <a:defRPr/>
            </a:pPr>
            <a:endParaRPr lang="ru-RU" sz="1400" dirty="0"/>
          </a:p>
          <a:p>
            <a:pPr>
              <a:defRPr/>
            </a:pPr>
            <a:r>
              <a:rPr lang="ru-RU" sz="1400" b="1" dirty="0" smtClean="0">
                <a:solidFill>
                  <a:srgbClr val="00FFFF"/>
                </a:solidFill>
              </a:rPr>
              <a:t>ВЫБРОСЫ.</a:t>
            </a:r>
            <a:r>
              <a:rPr lang="ru-RU" sz="1400" dirty="0" smtClean="0">
                <a:solidFill>
                  <a:srgbClr val="00FFFF"/>
                </a:solidFill>
              </a:rPr>
              <a:t> </a:t>
            </a:r>
            <a:r>
              <a:rPr lang="ru-RU" sz="1400" dirty="0" smtClean="0"/>
              <a:t>Согласно постановление </a:t>
            </a:r>
            <a:r>
              <a:rPr lang="ru-RU" sz="1400" dirty="0"/>
              <a:t>Правительства РФ от 02.03.2000 N 183 </a:t>
            </a:r>
            <a:r>
              <a:rPr lang="ru-RU" sz="1400" dirty="0" smtClean="0"/>
              <a:t>"</a:t>
            </a:r>
            <a:r>
              <a:rPr lang="ru-RU" sz="1400" dirty="0"/>
              <a:t>О нормативах выбросов вредных (загрязняющих) веществ в атмосферный воздух и вредных физических воздействий на него" </a:t>
            </a:r>
            <a:r>
              <a:rPr lang="ru-RU" sz="1400" b="1" dirty="0">
                <a:solidFill>
                  <a:srgbClr val="FFFF00"/>
                </a:solidFill>
              </a:rPr>
              <a:t>УР</a:t>
            </a:r>
            <a:r>
              <a:rPr lang="ru-RU" sz="1400" dirty="0">
                <a:solidFill>
                  <a:srgbClr val="FFFF00"/>
                </a:solidFill>
              </a:rPr>
              <a:t> </a:t>
            </a:r>
            <a:r>
              <a:rPr lang="ru-RU" sz="1400" b="1" dirty="0">
                <a:solidFill>
                  <a:srgbClr val="FFFF00"/>
                </a:solidFill>
              </a:rPr>
              <a:t>полномочны выдавать разрешения на выбросы только для объектов, подлежащих федеральному государственному экологическому надзору</a:t>
            </a:r>
            <a:r>
              <a:rPr lang="ru-RU" sz="1400" dirty="0"/>
              <a:t>. Остальным объектам разрешения на выбросы полномочны выдавать органы </a:t>
            </a:r>
            <a:r>
              <a:rPr lang="ru-RU" sz="1400" dirty="0" err="1"/>
              <a:t>исполвласти</a:t>
            </a:r>
            <a:r>
              <a:rPr lang="ru-RU" sz="1400" dirty="0"/>
              <a:t> субъектов Российской Федерации.</a:t>
            </a:r>
          </a:p>
          <a:p>
            <a:pPr>
              <a:defRPr/>
            </a:pPr>
            <a:endParaRPr lang="ru-RU" sz="1400" dirty="0"/>
          </a:p>
          <a:p>
            <a:pPr>
              <a:defRPr/>
            </a:pPr>
            <a:r>
              <a:rPr lang="ru-RU" sz="1400" b="1" dirty="0" smtClean="0">
                <a:solidFill>
                  <a:srgbClr val="00FFFF"/>
                </a:solidFill>
              </a:rPr>
              <a:t>ОТХОДЫ.</a:t>
            </a:r>
            <a:r>
              <a:rPr lang="ru-RU" sz="1400" dirty="0" smtClean="0">
                <a:solidFill>
                  <a:srgbClr val="00FFFF"/>
                </a:solidFill>
              </a:rPr>
              <a:t>  </a:t>
            </a:r>
            <a:r>
              <a:rPr lang="ru-RU" sz="1400" dirty="0" smtClean="0"/>
              <a:t>Приказ </a:t>
            </a:r>
            <a:r>
              <a:rPr lang="ru-RU" sz="1400" dirty="0"/>
              <a:t>Минприроды России от 25.02.2010 N </a:t>
            </a:r>
            <a:r>
              <a:rPr lang="ru-RU" sz="1400" dirty="0" smtClean="0"/>
              <a:t>50 </a:t>
            </a:r>
            <a:r>
              <a:rPr lang="ru-RU" sz="1400" dirty="0"/>
              <a:t>"О Порядке разработки и утверждения нормативов образования отходов и лимитов на их размещение" </a:t>
            </a:r>
            <a:r>
              <a:rPr lang="ru-RU" sz="1400" b="1" dirty="0">
                <a:solidFill>
                  <a:srgbClr val="FFFF00"/>
                </a:solidFill>
              </a:rPr>
              <a:t>предусматривает возможность разработки документов ЮЛ в целом</a:t>
            </a:r>
            <a:r>
              <a:rPr lang="ru-RU" sz="1400" dirty="0"/>
              <a:t>, так и отдельно по его обособленным подразделениям и филиалам в пределах одного субъекта РФ. Требований в вышеуказанных нормативных актах о необходимости раздельного нормирования по ОНВ нет.</a:t>
            </a:r>
          </a:p>
          <a:p>
            <a:pPr>
              <a:defRPr/>
            </a:pPr>
            <a:endParaRPr lang="ru-RU" sz="1400" dirty="0"/>
          </a:p>
          <a:p>
            <a:pPr>
              <a:defRPr/>
            </a:pPr>
            <a:r>
              <a:rPr lang="ru-RU" sz="1400" b="1" dirty="0">
                <a:solidFill>
                  <a:srgbClr val="FFFF00"/>
                </a:solidFill>
              </a:rPr>
              <a:t>Получается ситуация, когда в один проект ПДВ или ПНООЛР могут войти разные объекты негативного воздействия, часть из которых будет поднадзорна федералам, а часть – субъектам</a:t>
            </a:r>
            <a:r>
              <a:rPr lang="ru-RU" sz="1400" b="1" dirty="0"/>
              <a:t>.</a:t>
            </a:r>
            <a:r>
              <a:rPr lang="ru-RU" sz="1400" dirty="0"/>
              <a:t>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400" b="1" dirty="0" smtClean="0">
                <a:solidFill>
                  <a:srgbClr val="00FF00"/>
                </a:solidFill>
              </a:rPr>
              <a:t>Как </a:t>
            </a:r>
            <a:r>
              <a:rPr lang="ru-RU" sz="1400" b="1" dirty="0">
                <a:solidFill>
                  <a:srgbClr val="00FF00"/>
                </a:solidFill>
              </a:rPr>
              <a:t>в данном случае устанавливать нормативы, лимиты?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FF00"/>
                </a:solidFill>
              </a:rPr>
              <a:t>Как выдавать разрешение на выбросы, документ об утверждении нормативов образования отходов и лимитов на их размещение?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ru-RU" sz="1400" b="1" dirty="0">
                <a:solidFill>
                  <a:srgbClr val="00FF00"/>
                </a:solidFill>
              </a:rPr>
              <a:t>Планируются ли изменения в вышеуказанные нормативные акты с целью урегулирования данного вопроса</a:t>
            </a:r>
            <a:r>
              <a:rPr lang="ru-RU" sz="1400" b="1" dirty="0" smtClean="0">
                <a:solidFill>
                  <a:srgbClr val="00FF00"/>
                </a:solidFill>
              </a:rPr>
              <a:t>?</a:t>
            </a:r>
            <a:endParaRPr lang="ru-RU" sz="1400" b="1" dirty="0">
              <a:solidFill>
                <a:srgbClr val="00FF00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РЕКОМЕНДАЦИЯ </a:t>
            </a:r>
            <a:r>
              <a:rPr lang="ru-RU" sz="1600" b="1" dirty="0">
                <a:solidFill>
                  <a:srgbClr val="FF0000"/>
                </a:solidFill>
              </a:rPr>
              <a:t>– РАЗРАБОТКУ ПДВ, ПНООЛР ОСУЩЕСТВЛЯТЬ РАЗДЕЛЬНО ПО ОНВ.</a:t>
            </a:r>
          </a:p>
        </p:txBody>
      </p:sp>
    </p:spTree>
    <p:extLst>
      <p:ext uri="{BB962C8B-B14F-4D97-AF65-F5344CB8AC3E}">
        <p14:creationId xmlns:p14="http://schemas.microsoft.com/office/powerpoint/2010/main" val="198014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/>
          <a:lstStyle/>
          <a:p>
            <a:r>
              <a:rPr lang="ru-RU" dirty="0" smtClean="0"/>
              <a:t>Основные изменения в ПЭК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400859"/>
              </p:ext>
            </p:extLst>
          </p:nvPr>
        </p:nvGraphicFramePr>
        <p:xfrm>
          <a:off x="304800" y="914400"/>
          <a:ext cx="8534401" cy="554357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14400"/>
                <a:gridCol w="2209800"/>
                <a:gridCol w="2209800"/>
                <a:gridCol w="2209800"/>
                <a:gridCol w="990601"/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FF00"/>
                          </a:solidFill>
                          <a:effectLst/>
                        </a:rPr>
                        <a:t>Период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I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</a:t>
                      </a: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I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</a:t>
                      </a: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</a:rPr>
                        <a:t>II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I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I</a:t>
                      </a: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</a:tr>
              <a:tr h="4522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С 1 </a:t>
                      </a:r>
                      <a:r>
                        <a:rPr lang="ru-RU" sz="1200" b="1" dirty="0">
                          <a:effectLst/>
                        </a:rPr>
                        <a:t>января </a:t>
                      </a:r>
                      <a:r>
                        <a:rPr lang="ru-RU" sz="1200" b="1" dirty="0" smtClean="0">
                          <a:effectLst/>
                        </a:rPr>
                        <a:t>2015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</a:rPr>
                        <a:t>разрабатывают и утверждают программу производственного экологического контроля;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b="1" dirty="0" smtClean="0">
                        <a:solidFill>
                          <a:srgbClr val="00FFFF"/>
                        </a:solidFill>
                        <a:effectLst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</a:rPr>
                        <a:t>осуществляют ПЭК;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b="1" dirty="0" smtClean="0">
                        <a:solidFill>
                          <a:srgbClr val="00FFFF"/>
                        </a:solidFill>
                        <a:effectLst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</a:rPr>
                        <a:t>документируют информацию и хранят данные, полученные по результатам осуществления производственного экологического контроля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b="1" dirty="0" smtClean="0">
                        <a:solidFill>
                          <a:srgbClr val="00FFFF"/>
                        </a:solidFill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rgbClr val="00FFFF"/>
                          </a:solidFill>
                          <a:effectLst/>
                          <a:hlinkClick r:id="rId2"/>
                        </a:rPr>
                        <a:t>(п. 2 ст. 67)</a:t>
                      </a:r>
                      <a:endParaRPr lang="ru-RU" sz="1400" b="1" dirty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</a:rPr>
                        <a:t>разрабатывают </a:t>
                      </a:r>
                      <a:r>
                        <a:rPr lang="ru-RU" sz="1400" b="1" dirty="0">
                          <a:solidFill>
                            <a:srgbClr val="00FFFF"/>
                          </a:solidFill>
                          <a:effectLst/>
                        </a:rPr>
                        <a:t>и утверждают программу производственного экологического контроля</a:t>
                      </a: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</a:rPr>
                        <a:t>;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b="1" dirty="0" smtClean="0">
                        <a:solidFill>
                          <a:srgbClr val="00FFFF"/>
                        </a:solidFill>
                        <a:effectLst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</a:rPr>
                        <a:t>осуществляют ПЭК;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b="1" dirty="0" smtClean="0">
                        <a:solidFill>
                          <a:srgbClr val="00FFFF"/>
                        </a:solidFill>
                        <a:effectLst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</a:rPr>
                        <a:t>документируют </a:t>
                      </a:r>
                      <a:r>
                        <a:rPr lang="ru-RU" sz="1400" b="1" dirty="0">
                          <a:solidFill>
                            <a:srgbClr val="00FFFF"/>
                          </a:solidFill>
                          <a:effectLst/>
                        </a:rPr>
                        <a:t>информацию и хранят данные, полученные по результатам осуществления производственного экологического </a:t>
                      </a: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</a:rPr>
                        <a:t>контроля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b="1" dirty="0" smtClean="0">
                        <a:solidFill>
                          <a:srgbClr val="00FFFF"/>
                        </a:solidFill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rgbClr val="00FFFF"/>
                          </a:solidFill>
                          <a:effectLst/>
                          <a:hlinkClick r:id="rId2"/>
                        </a:rPr>
                        <a:t>(п. 2 ст. 67)</a:t>
                      </a:r>
                      <a:endParaRPr lang="ru-RU" sz="1400" b="1" dirty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</a:rPr>
                        <a:t>разрабатывают и утверждают программу производственного экологического контроля;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b="1" dirty="0" smtClean="0">
                        <a:solidFill>
                          <a:srgbClr val="00FFFF"/>
                        </a:solidFill>
                        <a:effectLst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</a:rPr>
                        <a:t>осуществляют ПЭК;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b="1" dirty="0" smtClean="0">
                        <a:solidFill>
                          <a:srgbClr val="00FFFF"/>
                        </a:solidFill>
                        <a:effectLst/>
                      </a:endParaRP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</a:rPr>
                        <a:t>документируют информацию и хранят данные, полученные по результатам осуществления производственного экологического контроля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b="1" dirty="0" smtClean="0">
                        <a:solidFill>
                          <a:srgbClr val="00FFFF"/>
                        </a:solidFill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rgbClr val="00FFFF"/>
                          </a:solidFill>
                          <a:effectLst/>
                          <a:hlinkClick r:id="rId2"/>
                        </a:rPr>
                        <a:t>(п. 2 ст. 67)</a:t>
                      </a:r>
                      <a:endParaRPr lang="ru-RU" sz="1400" b="1" dirty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-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1" t="9057" r="25230" b="3328"/>
          <a:stretch/>
        </p:blipFill>
        <p:spPr bwMode="auto">
          <a:xfrm>
            <a:off x="2667000" y="737615"/>
            <a:ext cx="4648200" cy="591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685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/>
          <a:lstStyle/>
          <a:p>
            <a:r>
              <a:rPr lang="ru-RU" sz="4400" dirty="0" smtClean="0"/>
              <a:t>Основные изменения в УЧЕТЕ</a:t>
            </a:r>
            <a:endParaRPr lang="ru-RU" sz="4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209807"/>
              </p:ext>
            </p:extLst>
          </p:nvPr>
        </p:nvGraphicFramePr>
        <p:xfrm>
          <a:off x="304800" y="914400"/>
          <a:ext cx="8534401" cy="542013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14400"/>
                <a:gridCol w="3657600"/>
                <a:gridCol w="1447800"/>
                <a:gridCol w="1524000"/>
                <a:gridCol w="990601"/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FF00"/>
                          </a:solidFill>
                          <a:effectLst/>
                        </a:rPr>
                        <a:t>Период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I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</a:t>
                      </a: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I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</a:t>
                      </a: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</a:rPr>
                        <a:t>II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I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I</a:t>
                      </a: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</a:tr>
              <a:tr h="45225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 1 января 2018 года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 объектах I категории стационарные источники, перечень которых устанавливается Правительством </a:t>
                      </a:r>
                      <a:r>
                        <a:rPr lang="ru-RU" sz="16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РФ, </a:t>
                      </a:r>
                      <a:r>
                        <a:rPr lang="ru-RU" sz="1600" b="1" dirty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должны быть оснащены автоматическими средствами измерения и учета объема или массы выбросов </a:t>
                      </a:r>
                      <a:r>
                        <a:rPr lang="ru-RU" sz="16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ЗВ, </a:t>
                      </a:r>
                      <a:r>
                        <a:rPr lang="ru-RU" sz="1600" b="1" dirty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сбросов </a:t>
                      </a:r>
                      <a:r>
                        <a:rPr lang="ru-RU" sz="16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ЗВ и </a:t>
                      </a:r>
                      <a:r>
                        <a:rPr lang="ru-RU" sz="1600" b="1" dirty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концентрации </a:t>
                      </a:r>
                      <a:r>
                        <a:rPr lang="ru-RU" sz="16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ЗВ, </a:t>
                      </a:r>
                      <a:r>
                        <a:rPr lang="ru-RU" sz="1600" b="1" dirty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 также техническими средствами фиксации и передачи информации об </a:t>
                      </a:r>
                      <a:r>
                        <a:rPr lang="ru-RU" sz="16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их объеме </a:t>
                      </a:r>
                      <a:r>
                        <a:rPr lang="ru-RU" sz="1600" b="1" dirty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 (или) о </a:t>
                      </a:r>
                      <a:r>
                        <a:rPr lang="ru-RU" sz="16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массе </a:t>
                      </a:r>
                      <a:r>
                        <a:rPr lang="ru-RU" sz="1600" b="1" dirty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 государственный фонд данных государственного экологического мониторинга (государственного мониторинга окружающей среды) </a:t>
                      </a:r>
                      <a:endParaRPr lang="ru-RU" sz="1600" b="1" dirty="0" smtClean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u="none" strike="noStrike" dirty="0" smtClean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  <a:hlinkClick r:id="rId2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2"/>
                        </a:rPr>
                        <a:t>(</a:t>
                      </a:r>
                      <a:r>
                        <a:rPr lang="ru-RU" sz="1600" b="1" u="none" strike="noStrike" dirty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2"/>
                        </a:rPr>
                        <a:t>п. 9 ст. 67)</a:t>
                      </a:r>
                      <a:endParaRPr lang="ru-RU" sz="1600" b="1" dirty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0" t="16677" r="18620" b="4062"/>
          <a:stretch/>
        </p:blipFill>
        <p:spPr bwMode="auto">
          <a:xfrm>
            <a:off x="1676400" y="752856"/>
            <a:ext cx="5906684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633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495300" y="152400"/>
            <a:ext cx="8229600" cy="1904999"/>
          </a:xfrm>
        </p:spPr>
        <p:txBody>
          <a:bodyPr/>
          <a:lstStyle/>
          <a:p>
            <a:pPr marL="34925" indent="0">
              <a:buFont typeface="Wingdings 2" pitchFamily="18" charset="2"/>
              <a:buNone/>
            </a:pPr>
            <a:r>
              <a:rPr lang="ru-RU" altLang="ru-RU" sz="2400" dirty="0" smtClean="0">
                <a:solidFill>
                  <a:srgbClr val="00FFFF"/>
                </a:solidFill>
              </a:rPr>
              <a:t>ФЗ от 21.07.2014 № 219-ФЗ «О внесении изменений в Федеральный закон "Об охране окружающей среды" и отдельные законодательные акты Российской Федерации» </a:t>
            </a:r>
            <a:r>
              <a:rPr lang="ru-RU" altLang="ru-RU" sz="2400" dirty="0" smtClean="0"/>
              <a:t>было введено понятие «</a:t>
            </a:r>
            <a:r>
              <a:rPr lang="ru-RU" altLang="ru-RU" sz="2400" dirty="0" smtClean="0">
                <a:solidFill>
                  <a:srgbClr val="FFFF00"/>
                </a:solidFill>
              </a:rPr>
              <a:t>категоризация объектов, оказывающих негативное воздействие на окружающую среду</a:t>
            </a:r>
            <a:r>
              <a:rPr lang="ru-RU" altLang="ru-RU" sz="2400" dirty="0" smtClean="0"/>
              <a:t>», которое было призвано перестроить систему экологического нормирования.</a:t>
            </a:r>
            <a:endParaRPr lang="en-US" altLang="ru-RU" sz="24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763168"/>
              </p:ext>
            </p:extLst>
          </p:nvPr>
        </p:nvGraphicFramePr>
        <p:xfrm>
          <a:off x="342900" y="2819400"/>
          <a:ext cx="85344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2286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 2015 г.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 2015 </a:t>
                      </a:r>
                      <a:r>
                        <a:rPr lang="ru-RU" sz="1600" dirty="0" smtClean="0"/>
                        <a:t>г.</a:t>
                      </a:r>
                      <a:endParaRPr lang="ru-RU" sz="1600" dirty="0"/>
                    </a:p>
                  </a:txBody>
                  <a:tcPr/>
                </a:tc>
              </a:tr>
              <a:tr h="21793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</a:rPr>
                        <a:t>объектом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ru-RU" sz="1400" dirty="0" smtClean="0"/>
                        <a:t>понималось конкретное ЮЛ (ИП). 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Перечень объектов (ЮЛ или</a:t>
                      </a:r>
                      <a:r>
                        <a:rPr lang="ru-RU" sz="1400" baseline="0" dirty="0" smtClean="0"/>
                        <a:t> ИП) </a:t>
                      </a:r>
                      <a:r>
                        <a:rPr lang="ru-RU" sz="1400" dirty="0" smtClean="0"/>
                        <a:t>утверждался Минприроды РФ в соответствии с п.2 постановления Правительства РФ от 31.03.2009 № 285 "О перечне объектов, подлежащих ФГЭК" (документ утратил силу 30.06.2016). 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Данный перечень объектов утвержден приказом Минприроды России от 14.09.2011 № 755 (в настоящее время не утратил силу).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ru-RU" sz="1400" b="1" dirty="0" smtClean="0">
                          <a:solidFill>
                            <a:srgbClr val="0000FF"/>
                          </a:solidFill>
                        </a:rPr>
                        <a:t>Объект, оказывающий НВОС</a:t>
                      </a:r>
                      <a:r>
                        <a:rPr lang="ru-RU" altLang="ru-RU" sz="1400" dirty="0" smtClean="0">
                          <a:solidFill>
                            <a:srgbClr val="0000FF"/>
                          </a:solidFill>
                        </a:rPr>
                        <a:t> </a:t>
                      </a:r>
                      <a:r>
                        <a:rPr lang="ru-RU" altLang="ru-RU" sz="1400" dirty="0" smtClean="0"/>
                        <a:t>- объект капитального строительства и (или) другой объект, а также их совокупность, объединенные единым назначением и (или) неразрывно связанные физически или технологически и расположенные </a:t>
                      </a:r>
                      <a:r>
                        <a:rPr lang="ru-RU" altLang="ru-RU" sz="1400" b="1" dirty="0" smtClean="0">
                          <a:solidFill>
                            <a:srgbClr val="FF0000"/>
                          </a:solidFill>
                        </a:rPr>
                        <a:t>в пределах одного или нескольких земельных участков</a:t>
                      </a:r>
                      <a:r>
                        <a:rPr lang="ru-RU" altLang="ru-RU" sz="1400" dirty="0" smtClean="0"/>
                        <a:t> (7-ФЗ, ст. 1)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>
            <a:off x="152400" y="5595719"/>
            <a:ext cx="89154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rgbClr val="FF0000"/>
                </a:solidFill>
              </a:rPr>
              <a:t>В соответствии с п.3 ст.11 ФЗ от 21.07.2014 N 219-ФЗ со дня вступления в силу указанного Закона в течение двух лет ЮЛ и ИП,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были обязаны </a:t>
            </a:r>
            <a:r>
              <a:rPr lang="ru-RU" altLang="ru-RU" sz="1400" b="1" dirty="0">
                <a:solidFill>
                  <a:srgbClr val="FF0000"/>
                </a:solidFill>
              </a:rPr>
              <a:t>поставить на государственный </a:t>
            </a:r>
            <a:r>
              <a:rPr lang="ru-RU" altLang="ru-RU" sz="1400" b="1" u="sng" dirty="0">
                <a:solidFill>
                  <a:srgbClr val="FFFF00"/>
                </a:solidFill>
              </a:rPr>
              <a:t>учет принадлежащие им на установленном законом праве объекты, оказывающие НВОС</a:t>
            </a:r>
            <a:r>
              <a:rPr lang="ru-RU" altLang="ru-RU" sz="1400" b="1" dirty="0">
                <a:solidFill>
                  <a:srgbClr val="FF0000"/>
                </a:solidFill>
              </a:rPr>
              <a:t>, в порядке, установленном статьей 69.2 7-ФЗ</a:t>
            </a:r>
          </a:p>
          <a:p>
            <a:pPr algn="r"/>
            <a:r>
              <a:rPr lang="ru-RU" altLang="ru-RU" sz="2000" b="1" dirty="0">
                <a:solidFill>
                  <a:srgbClr val="FFFF00"/>
                </a:solidFill>
              </a:rPr>
              <a:t>т.е. до конца 2016 </a:t>
            </a:r>
            <a:r>
              <a:rPr lang="ru-RU" altLang="ru-RU" sz="2000" b="1" dirty="0" smtClean="0">
                <a:solidFill>
                  <a:srgbClr val="FFFF00"/>
                </a:solidFill>
              </a:rPr>
              <a:t>года</a:t>
            </a:r>
            <a:endParaRPr lang="ru-RU" alt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75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/>
          <a:lstStyle/>
          <a:p>
            <a:r>
              <a:rPr lang="ru-RU" sz="4000" dirty="0" smtClean="0"/>
              <a:t>Основные изменения ПДВ, НДС</a:t>
            </a:r>
            <a:endParaRPr lang="ru-RU" sz="4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559945"/>
              </p:ext>
            </p:extLst>
          </p:nvPr>
        </p:nvGraphicFramePr>
        <p:xfrm>
          <a:off x="304800" y="914401"/>
          <a:ext cx="8534401" cy="509402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14400"/>
                <a:gridCol w="1828800"/>
                <a:gridCol w="2057400"/>
                <a:gridCol w="2514600"/>
                <a:gridCol w="1219201"/>
              </a:tblGrid>
              <a:tr h="330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FF00"/>
                          </a:solidFill>
                          <a:effectLst/>
                        </a:rPr>
                        <a:t>Период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I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</a:t>
                      </a: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I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</a:t>
                      </a: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</a:rPr>
                        <a:t>II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I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I</a:t>
                      </a: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</a:tr>
              <a:tr h="198287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 1 января 2019 года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Расчет нормативов допустимых выбросов, нормативов допустимых сбросов производится </a:t>
                      </a: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ЮЛ (ИП), </a:t>
                      </a:r>
                      <a:r>
                        <a:rPr lang="ru-RU" sz="1400" b="1" dirty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планирующими строительство объектов I </a:t>
                      </a: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при проведении </a:t>
                      </a: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ОВОС)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2"/>
                        </a:rPr>
                        <a:t>(п. </a:t>
                      </a:r>
                      <a:r>
                        <a:rPr lang="ru-RU" sz="1400" b="1" u="none" strike="noStrike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2"/>
                        </a:rPr>
                        <a:t>2, 3 </a:t>
                      </a:r>
                      <a:r>
                        <a:rPr lang="ru-RU" sz="1400" b="1" u="none" strike="noStrike" dirty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2"/>
                        </a:rPr>
                        <a:t>ст. </a:t>
                      </a:r>
                      <a:r>
                        <a:rPr lang="ru-RU" sz="1400" b="1" u="none" strike="noStrike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2"/>
                        </a:rPr>
                        <a:t>22 7-ФЗ)</a:t>
                      </a:r>
                      <a:endParaRPr lang="ru-RU" sz="1400" b="1" dirty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Расчет нормативов допустимых выбросов, нормативов допустимых сбросов производится </a:t>
                      </a: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ЮЛ (ИП), </a:t>
                      </a:r>
                      <a:r>
                        <a:rPr lang="ru-RU" sz="1400" b="1" dirty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планирующими </a:t>
                      </a: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строительство,</a:t>
                      </a:r>
                      <a:r>
                        <a:rPr lang="ru-RU" sz="1400" b="1" baseline="0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а также </a:t>
                      </a: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осуществляющими </a:t>
                      </a:r>
                      <a:r>
                        <a:rPr lang="ru-RU" sz="1400" b="1" dirty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хозяйственную и (или) иную деятельность на объектах II </a:t>
                      </a: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категории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2"/>
                        </a:rPr>
                        <a:t>(п. 2, 3 ст. 22 7-ФЗ)</a:t>
                      </a:r>
                      <a:endParaRPr lang="ru-RU" sz="1400" b="1" dirty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FF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Нормативы допустимых выбросов, нормативы допустимых сбросов</a:t>
                      </a: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за исключением радиоактивных, высокотоксичных веществ, веществ, обладающих канцерогенными, мутагенными свойствами (веществ I, II класса опасности), </a:t>
                      </a:r>
                      <a:r>
                        <a:rPr lang="ru-RU" sz="1400" b="1" dirty="0">
                          <a:solidFill>
                            <a:srgbClr val="00FF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рассчитываются для объектов III </a:t>
                      </a:r>
                      <a:r>
                        <a:rPr lang="ru-RU" sz="1400" b="1" dirty="0" smtClean="0">
                          <a:solidFill>
                            <a:srgbClr val="00FF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категории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(</a:t>
                      </a:r>
                      <a:r>
                        <a:rPr lang="ru-RU" sz="1400" b="1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п. 4 ст. </a:t>
                      </a:r>
                      <a:r>
                        <a:rPr lang="ru-RU" sz="14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22 7-ФЗ)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FF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Нормативы допустимых выбросов, нормативы допустимых сбросов не рассчитываются для объектов IV категории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solidFill>
                            <a:srgbClr val="00FF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(п. 5 ст. 22 7-ФЗ)</a:t>
                      </a:r>
                      <a:endParaRPr lang="ru-RU" sz="1400" b="1" dirty="0">
                        <a:solidFill>
                          <a:srgbClr val="00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1496597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Декларация о</a:t>
                      </a:r>
                      <a:r>
                        <a:rPr lang="ru-RU" sz="1400" b="1" baseline="0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воздействии на ОС предоставляется</a:t>
                      </a:r>
                      <a:endParaRPr lang="ru-RU" sz="1400" b="1" dirty="0" smtClean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 реже 1 раза в 7 лет (п.8 ст.31.2 7-ФЗ)</a:t>
                      </a:r>
                      <a:endParaRPr lang="ru-RU" sz="1400" b="1" dirty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9560" y="6172200"/>
            <a:ext cx="854964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Calibri"/>
                <a:ea typeface="Times New Roman"/>
                <a:cs typeface="Times New Roman"/>
              </a:rPr>
              <a:t>Расчет является приложением к Декларации о воздействии на </a:t>
            </a:r>
            <a:r>
              <a:rPr lang="ru-RU" b="1" dirty="0" smtClean="0">
                <a:latin typeface="Calibri"/>
                <a:ea typeface="Times New Roman"/>
                <a:cs typeface="Times New Roman"/>
              </a:rPr>
              <a:t>ОС </a:t>
            </a:r>
            <a:r>
              <a:rPr lang="ru-RU" b="1" dirty="0" smtClean="0">
                <a:solidFill>
                  <a:srgbClr val="00FFFF"/>
                </a:solidFill>
                <a:latin typeface="Calibri"/>
                <a:ea typeface="Times New Roman"/>
                <a:cs typeface="Times New Roman"/>
              </a:rPr>
              <a:t>(п.3 ст.22 7-ФЗ)</a:t>
            </a:r>
            <a:endParaRPr lang="ru-RU" b="1" dirty="0">
              <a:solidFill>
                <a:srgbClr val="00FFFF"/>
              </a:solidFill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973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/>
          <a:lstStyle/>
          <a:p>
            <a:r>
              <a:rPr lang="ru-RU" sz="4400" dirty="0" smtClean="0"/>
              <a:t>Декларация о воздействии на ОС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3810000"/>
          </a:xfrm>
        </p:spPr>
        <p:txBody>
          <a:bodyPr/>
          <a:lstStyle/>
          <a:p>
            <a:pPr marL="36512" indent="0">
              <a:buNone/>
            </a:pPr>
            <a:r>
              <a:rPr lang="ru-RU" sz="1600" dirty="0" smtClean="0"/>
              <a:t>Декларация </a:t>
            </a:r>
            <a:r>
              <a:rPr lang="ru-RU" sz="1600" dirty="0"/>
              <a:t>о воздействии на окружающую среду должна содержать следующие сведения:</a:t>
            </a:r>
          </a:p>
          <a:p>
            <a:r>
              <a:rPr lang="ru-RU" sz="1600" dirty="0" smtClean="0"/>
              <a:t>наименование</a:t>
            </a:r>
            <a:r>
              <a:rPr lang="ru-RU" sz="1600" dirty="0"/>
              <a:t>, организационно-правовая форма и адрес (место нахождения) </a:t>
            </a:r>
            <a:r>
              <a:rPr lang="ru-RU" sz="1600" dirty="0" smtClean="0"/>
              <a:t>ЮЛ (ИП);</a:t>
            </a:r>
            <a:endParaRPr lang="ru-RU" sz="1600" dirty="0"/>
          </a:p>
          <a:p>
            <a:r>
              <a:rPr lang="ru-RU" sz="1600" dirty="0" smtClean="0"/>
              <a:t>код ОНВ;</a:t>
            </a:r>
            <a:endParaRPr lang="ru-RU" sz="1600" dirty="0"/>
          </a:p>
          <a:p>
            <a:r>
              <a:rPr lang="ru-RU" sz="1600" dirty="0" smtClean="0"/>
              <a:t>вид </a:t>
            </a:r>
            <a:r>
              <a:rPr lang="ru-RU" sz="1600" dirty="0"/>
              <a:t>основной деятельности, виды и объем производимой продукции (товара);</a:t>
            </a:r>
          </a:p>
          <a:p>
            <a:r>
              <a:rPr lang="ru-RU" sz="1600" dirty="0" smtClean="0"/>
              <a:t>информация </a:t>
            </a:r>
            <a:r>
              <a:rPr lang="ru-RU" sz="1600" dirty="0"/>
              <a:t>о реализации природоохранных мероприятий;</a:t>
            </a:r>
          </a:p>
          <a:p>
            <a:r>
              <a:rPr lang="ru-RU" sz="1600" dirty="0" smtClean="0"/>
              <a:t>данные </a:t>
            </a:r>
            <a:r>
              <a:rPr lang="ru-RU" sz="1600" dirty="0"/>
              <a:t>об авариях и инцидентах, повлекших за собой </a:t>
            </a:r>
            <a:r>
              <a:rPr lang="ru-RU" sz="1600" dirty="0" smtClean="0"/>
              <a:t>НВОС и </a:t>
            </a:r>
            <a:r>
              <a:rPr lang="ru-RU" sz="1600" dirty="0"/>
              <a:t>произошедших за предыдущие семь лет;</a:t>
            </a:r>
          </a:p>
          <a:p>
            <a:r>
              <a:rPr lang="ru-RU" sz="1600" dirty="0" smtClean="0"/>
              <a:t>декларируемые </a:t>
            </a:r>
            <a:r>
              <a:rPr lang="ru-RU" sz="1600" dirty="0"/>
              <a:t>объем или масса выбросов, сбросов загрязняющих веществ, образовываемых и размещаемых отходов;</a:t>
            </a:r>
          </a:p>
          <a:p>
            <a:r>
              <a:rPr lang="ru-RU" sz="1600" dirty="0" smtClean="0"/>
              <a:t>информация </a:t>
            </a:r>
            <a:r>
              <a:rPr lang="ru-RU" sz="1600" dirty="0"/>
              <a:t>о программе </a:t>
            </a:r>
            <a:r>
              <a:rPr lang="ru-RU" sz="1600" dirty="0" smtClean="0"/>
              <a:t>производственного </a:t>
            </a:r>
            <a:r>
              <a:rPr lang="ru-RU" sz="1600" dirty="0"/>
              <a:t>экологического </a:t>
            </a:r>
            <a:r>
              <a:rPr lang="ru-RU" sz="1600" dirty="0" smtClean="0"/>
              <a:t>контроля</a:t>
            </a:r>
            <a:r>
              <a:rPr lang="en-US" sz="1600" dirty="0" smtClean="0"/>
              <a:t>;</a:t>
            </a:r>
          </a:p>
          <a:p>
            <a:r>
              <a:rPr lang="ru-RU" sz="1600" dirty="0"/>
              <a:t>расчеты нормативов допустимых выбросов, нормативов допустимых сбросов</a:t>
            </a:r>
            <a:r>
              <a:rPr lang="ru-RU" sz="1600" dirty="0" smtClean="0"/>
              <a:t>.</a:t>
            </a:r>
            <a:endParaRPr lang="en-US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0" y="6248400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FFFF"/>
                </a:solidFill>
              </a:rPr>
              <a:t>Статья 31.2</a:t>
            </a:r>
            <a:r>
              <a:rPr lang="ru-RU" b="1" dirty="0" smtClean="0">
                <a:solidFill>
                  <a:srgbClr val="00FFFF"/>
                </a:solidFill>
              </a:rPr>
              <a:t>. 7-ФЗ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606534"/>
            <a:ext cx="423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Форма Декларации не утверждена!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/>
          <a:lstStyle/>
          <a:p>
            <a:r>
              <a:rPr lang="ru-RU" dirty="0" smtClean="0"/>
              <a:t>Основные изменения 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91235"/>
              </p:ext>
            </p:extLst>
          </p:nvPr>
        </p:nvGraphicFramePr>
        <p:xfrm>
          <a:off x="304800" y="914400"/>
          <a:ext cx="8534401" cy="504605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14400"/>
                <a:gridCol w="2209800"/>
                <a:gridCol w="2209800"/>
                <a:gridCol w="2209800"/>
                <a:gridCol w="990601"/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FF00"/>
                          </a:solidFill>
                          <a:effectLst/>
                        </a:rPr>
                        <a:t>Период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I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</a:t>
                      </a: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I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</a:t>
                      </a: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</a:rPr>
                        <a:t>II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I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I</a:t>
                      </a: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</a:tr>
              <a:tr h="45225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 1 января 2019 года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ЮЛ (ИП), осуществляющие хозяйственную и (или) иную деятельность на объектах I категории, обязаны получить комплексное экологическое разрешение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(ст.31.1</a:t>
                      </a:r>
                      <a:r>
                        <a:rPr lang="ru-RU" sz="1600" b="1" baseline="0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7-ФЗ)</a:t>
                      </a:r>
                      <a:endParaRPr lang="ru-RU" sz="1600" b="1" dirty="0" smtClean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FF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ЮЛ (ИП), осуществляющие хозяйственную и (или) иную деятельность на объектах II категории,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при наличии соответствующих отраслевых информационно-технических справочников по НДТ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вправе </a:t>
                      </a:r>
                      <a:r>
                        <a:rPr lang="ru-RU" sz="1600" b="1" dirty="0" smtClean="0">
                          <a:solidFill>
                            <a:srgbClr val="00FF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получить комплексное экологическое разрешение 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018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/>
          <a:lstStyle/>
          <a:p>
            <a:r>
              <a:rPr lang="ru-RU" sz="3600" dirty="0"/>
              <a:t>Комплексное экологическое разрешение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4114801"/>
          </a:xfrm>
        </p:spPr>
        <p:txBody>
          <a:bodyPr/>
          <a:lstStyle/>
          <a:p>
            <a:pPr marL="36512" indent="0">
              <a:buNone/>
            </a:pPr>
            <a:r>
              <a:rPr lang="ru-RU" sz="1600" b="1" dirty="0">
                <a:solidFill>
                  <a:srgbClr val="FFFF00"/>
                </a:solidFill>
              </a:rPr>
              <a:t>Заявка на получение </a:t>
            </a:r>
            <a:r>
              <a:rPr lang="ru-RU" sz="1600" dirty="0" smtClean="0"/>
              <a:t>КЭР должна </a:t>
            </a:r>
            <a:r>
              <a:rPr lang="ru-RU" sz="1600" dirty="0"/>
              <a:t>содержать следующую информацию</a:t>
            </a:r>
            <a:r>
              <a:rPr lang="ru-RU" sz="1600" dirty="0" smtClean="0"/>
              <a:t>:</a:t>
            </a:r>
          </a:p>
          <a:p>
            <a:r>
              <a:rPr lang="ru-RU" sz="1400" b="1" dirty="0"/>
              <a:t>наименование, организационно-правовая форма и адрес (место нахождения) юридического лица </a:t>
            </a:r>
            <a:r>
              <a:rPr lang="ru-RU" sz="1400" b="1" dirty="0" smtClean="0"/>
              <a:t>(ИП);</a:t>
            </a:r>
            <a:endParaRPr lang="ru-RU" sz="1400" b="1" dirty="0"/>
          </a:p>
          <a:p>
            <a:r>
              <a:rPr lang="ru-RU" sz="1400" b="1" dirty="0" smtClean="0"/>
              <a:t>код ОНВ;</a:t>
            </a:r>
            <a:endParaRPr lang="ru-RU" sz="1400" b="1" dirty="0"/>
          </a:p>
          <a:p>
            <a:r>
              <a:rPr lang="ru-RU" sz="1400" b="1" dirty="0" smtClean="0"/>
              <a:t>вид </a:t>
            </a:r>
            <a:r>
              <a:rPr lang="ru-RU" sz="1400" b="1" dirty="0"/>
              <a:t>основной деятельности, виды и объем производимой продукции (товара);</a:t>
            </a:r>
          </a:p>
          <a:p>
            <a:r>
              <a:rPr lang="ru-RU" sz="1400" b="1" dirty="0" smtClean="0"/>
              <a:t>информация </a:t>
            </a:r>
            <a:r>
              <a:rPr lang="ru-RU" sz="1400" b="1" dirty="0"/>
              <a:t>об использовании сырья, воды, электрической и тепловой энергии;</a:t>
            </a:r>
          </a:p>
          <a:p>
            <a:r>
              <a:rPr lang="ru-RU" sz="1400" b="1" dirty="0" smtClean="0"/>
              <a:t>сведения </a:t>
            </a:r>
            <a:r>
              <a:rPr lang="ru-RU" sz="1400" b="1" dirty="0"/>
              <a:t>об авариях и инцидентах, повлекших за собой негативное воздействие на окружающую среду и произошедших за предыдущие семь лет;</a:t>
            </a:r>
          </a:p>
          <a:p>
            <a:r>
              <a:rPr lang="ru-RU" sz="1400" b="1" dirty="0" smtClean="0"/>
              <a:t>информация </a:t>
            </a:r>
            <a:r>
              <a:rPr lang="ru-RU" sz="1400" b="1" dirty="0"/>
              <a:t>о реализации программы повышения экологической эффективности (при ее наличии);</a:t>
            </a:r>
          </a:p>
          <a:p>
            <a:r>
              <a:rPr lang="ru-RU" sz="1400" b="1" dirty="0" smtClean="0"/>
              <a:t>расчеты </a:t>
            </a:r>
            <a:r>
              <a:rPr lang="ru-RU" sz="1400" b="1" dirty="0"/>
              <a:t>технологических нормативов;</a:t>
            </a:r>
          </a:p>
          <a:p>
            <a:r>
              <a:rPr lang="ru-RU" sz="1400" b="1" dirty="0" smtClean="0"/>
              <a:t>расчеты </a:t>
            </a:r>
            <a:r>
              <a:rPr lang="ru-RU" sz="1400" b="1" dirty="0"/>
              <a:t>нормативов допустимых выбросов, нормативов допустимых </a:t>
            </a:r>
            <a:r>
              <a:rPr lang="ru-RU" sz="1400" b="1" dirty="0" smtClean="0"/>
              <a:t>сбросов;</a:t>
            </a:r>
            <a:endParaRPr lang="ru-RU" sz="1400" b="1" dirty="0"/>
          </a:p>
          <a:p>
            <a:r>
              <a:rPr lang="ru-RU" sz="1400" b="1" dirty="0" smtClean="0"/>
              <a:t>обоснование </a:t>
            </a:r>
            <a:r>
              <a:rPr lang="ru-RU" sz="1400" b="1" dirty="0"/>
              <a:t>нормативов образования отходов и лимитов на их размещение;</a:t>
            </a:r>
          </a:p>
          <a:p>
            <a:r>
              <a:rPr lang="ru-RU" sz="1400" b="1" dirty="0" smtClean="0"/>
              <a:t>проект </a:t>
            </a:r>
            <a:r>
              <a:rPr lang="ru-RU" sz="1400" b="1" dirty="0"/>
              <a:t>программы производственного экологического контроля;</a:t>
            </a:r>
          </a:p>
          <a:p>
            <a:r>
              <a:rPr lang="ru-RU" sz="1400" b="1" dirty="0" smtClean="0"/>
              <a:t>информация </a:t>
            </a:r>
            <a:r>
              <a:rPr lang="ru-RU" sz="1400" b="1" dirty="0"/>
              <a:t>о наличии положительного заключения </a:t>
            </a:r>
            <a:r>
              <a:rPr lang="ru-RU" sz="1400" b="1" dirty="0" smtClean="0"/>
              <a:t>ГЭЭ.</a:t>
            </a:r>
            <a:endParaRPr lang="en-US" sz="1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0" y="6374107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FFFF"/>
                </a:solidFill>
              </a:rPr>
              <a:t>Статья </a:t>
            </a:r>
            <a:r>
              <a:rPr lang="ru-RU" b="1" dirty="0" smtClean="0">
                <a:solidFill>
                  <a:srgbClr val="00FFFF"/>
                </a:solidFill>
              </a:rPr>
              <a:t>31.1. 7-ФЗ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477860">
            <a:off x="6081875" y="3483286"/>
            <a:ext cx="3255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Требования к материалам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обоснования КЭР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не установлены!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0" y="4876800"/>
            <a:ext cx="8305800" cy="187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" indent="0">
              <a:buNone/>
            </a:pPr>
            <a:r>
              <a:rPr lang="ru-RU" sz="1600" b="1" dirty="0" smtClean="0">
                <a:solidFill>
                  <a:srgbClr val="FFFF00"/>
                </a:solidFill>
              </a:rPr>
              <a:t>При </a:t>
            </a:r>
            <a:r>
              <a:rPr lang="ru-RU" sz="1600" b="1" dirty="0">
                <a:solidFill>
                  <a:srgbClr val="FFFF00"/>
                </a:solidFill>
              </a:rPr>
              <a:t>невозможности соблюдения </a:t>
            </a:r>
            <a:r>
              <a:rPr lang="ru-RU" sz="1600" dirty="0"/>
              <a:t>технологических нормативов, нормативов допустимых выбросов, нормативов допустимых сбросов </a:t>
            </a:r>
            <a:r>
              <a:rPr lang="ru-RU" sz="1600" dirty="0" smtClean="0"/>
              <a:t>прилагаются</a:t>
            </a:r>
            <a:r>
              <a:rPr lang="ru-RU" sz="1600" dirty="0"/>
              <a:t>:</a:t>
            </a:r>
          </a:p>
          <a:p>
            <a:r>
              <a:rPr lang="ru-RU" sz="1400" b="1" dirty="0"/>
              <a:t>проект программы повышения экологической эффективности, разработанной в соответствии со </a:t>
            </a:r>
            <a:r>
              <a:rPr lang="ru-RU" sz="1400" b="1" dirty="0" smtClean="0"/>
              <a:t>ст. 67.1 7-ФЗ;</a:t>
            </a:r>
            <a:endParaRPr lang="ru-RU" sz="1400" b="1" dirty="0"/>
          </a:p>
          <a:p>
            <a:r>
              <a:rPr lang="ru-RU" sz="1400" b="1" dirty="0"/>
              <a:t>планируемые временно разрешенные выбросы, временно разрешенные </a:t>
            </a:r>
            <a:r>
              <a:rPr lang="ru-RU" sz="1400" b="1" dirty="0" smtClean="0"/>
              <a:t>сбросы, </a:t>
            </a:r>
            <a:r>
              <a:rPr lang="ru-RU" sz="1400" b="1" dirty="0"/>
              <a:t>на период реализации программы повышения экологической эффективности и после ее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31850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411162"/>
          </a:xfrm>
        </p:spPr>
        <p:txBody>
          <a:bodyPr/>
          <a:lstStyle/>
          <a:p>
            <a:r>
              <a:rPr lang="ru-RU" sz="3600" dirty="0" smtClean="0"/>
              <a:t>Основные изменения - МЕРОПРИЯТИЯ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679174"/>
              </p:ext>
            </p:extLst>
          </p:nvPr>
        </p:nvGraphicFramePr>
        <p:xfrm>
          <a:off x="304800" y="822297"/>
          <a:ext cx="8534401" cy="194998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14400"/>
                <a:gridCol w="2057400"/>
                <a:gridCol w="1981200"/>
                <a:gridCol w="2209800"/>
                <a:gridCol w="1371601"/>
              </a:tblGrid>
              <a:tr h="332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FF00"/>
                          </a:solidFill>
                          <a:effectLst/>
                        </a:rPr>
                        <a:t>Период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Объекты I категории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Объекты 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I категории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Объекты 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I категории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Объекты I</a:t>
                      </a:r>
                      <a:r>
                        <a:rPr lang="en-US" sz="1400" b="1" dirty="0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r>
                        <a:rPr lang="ru-RU" sz="1400" b="1" dirty="0">
                          <a:solidFill>
                            <a:srgbClr val="FFFF00"/>
                          </a:solidFill>
                          <a:effectLst/>
                        </a:rPr>
                        <a:t> категории</a:t>
                      </a:r>
                      <a:endParaRPr lang="ru-RU" sz="14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</a:tr>
              <a:tr h="1104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 1 января 2019 года</a:t>
                      </a: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Программа повышения экологической эффективности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(ст.</a:t>
                      </a:r>
                      <a:r>
                        <a:rPr lang="ru-RU" sz="1400" b="1" baseline="0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67.1 7-ФЗ)</a:t>
                      </a:r>
                      <a:endParaRPr lang="ru-RU" sz="1400" b="1" dirty="0" smtClean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План мероприятий по охране окружающей среды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(ст.</a:t>
                      </a:r>
                      <a:r>
                        <a:rPr lang="ru-RU" sz="1400" b="1" baseline="0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67.1 7-ФЗ)</a:t>
                      </a:r>
                      <a:endParaRPr lang="ru-RU" sz="1400" b="1" dirty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План мероприятий по охране окружающей среды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(ст.</a:t>
                      </a:r>
                      <a:r>
                        <a:rPr lang="ru-RU" sz="1400" b="1" baseline="0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67.1 7-ФЗ)</a:t>
                      </a:r>
                      <a:endParaRPr lang="ru-RU" sz="1400" b="1" dirty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FF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rgbClr val="00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2128" y="2895600"/>
            <a:ext cx="88818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FF00"/>
                </a:solidFill>
              </a:rPr>
              <a:t>План мероприятий </a:t>
            </a:r>
            <a:r>
              <a:rPr lang="ru-RU" sz="1600" b="1" dirty="0" smtClean="0"/>
              <a:t>- перечень </a:t>
            </a:r>
            <a:r>
              <a:rPr lang="ru-RU" sz="1600" b="1" dirty="0"/>
              <a:t>мероприятий по снижению </a:t>
            </a:r>
            <a:r>
              <a:rPr lang="ru-RU" sz="1600" b="1" dirty="0" smtClean="0"/>
              <a:t>НВОС, </a:t>
            </a:r>
            <a:r>
              <a:rPr lang="ru-RU" sz="1600" b="1" dirty="0"/>
              <a:t>сроки их выполнения, объем и источники финансирования, перечень ответственных за их выполнение должностных </a:t>
            </a:r>
            <a:r>
              <a:rPr lang="ru-RU" sz="1600" b="1" dirty="0" smtClean="0"/>
              <a:t>лиц (максимальный срок – на 7 лет).</a:t>
            </a:r>
          </a:p>
          <a:p>
            <a:endParaRPr lang="ru-RU" sz="1600" b="1" dirty="0"/>
          </a:p>
          <a:p>
            <a:r>
              <a:rPr lang="ru-RU" sz="1600" b="1" dirty="0">
                <a:solidFill>
                  <a:srgbClr val="FFFF00"/>
                </a:solidFill>
              </a:rPr>
              <a:t>Программа повышения экологической эффективности </a:t>
            </a:r>
            <a:r>
              <a:rPr lang="ru-RU" sz="1600" b="1" dirty="0" smtClean="0"/>
              <a:t>- перечень </a:t>
            </a:r>
            <a:r>
              <a:rPr lang="ru-RU" sz="1600" b="1" dirty="0"/>
              <a:t>мероприятий по реконструкции, техническому перевооружению объектов, </a:t>
            </a:r>
            <a:r>
              <a:rPr lang="ru-RU" sz="1600" b="1" dirty="0" smtClean="0"/>
              <a:t>НВОС, </a:t>
            </a:r>
            <a:r>
              <a:rPr lang="ru-RU" sz="1600" b="1" dirty="0"/>
              <a:t>сроки их выполнения, объем и источники финансирования, перечень ответственных за их выполнение должностных </a:t>
            </a:r>
            <a:r>
              <a:rPr lang="ru-RU" sz="1600" b="1" dirty="0" smtClean="0"/>
              <a:t>лиц (срок – 7 лет с возможностью продления).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В </a:t>
            </a:r>
            <a:r>
              <a:rPr lang="ru-RU" sz="1600" b="1" dirty="0"/>
              <a:t>План мероприятий </a:t>
            </a:r>
            <a:r>
              <a:rPr lang="ru-RU" sz="1600" b="1" dirty="0" smtClean="0"/>
              <a:t>и Программу </a:t>
            </a:r>
            <a:r>
              <a:rPr lang="ru-RU" sz="1600" b="1" dirty="0"/>
              <a:t>повышения </a:t>
            </a:r>
            <a:r>
              <a:rPr lang="ru-RU" sz="1600" b="1" dirty="0" smtClean="0"/>
              <a:t>ЭЭ в том числе включают мероприятия по внедрению НТД </a:t>
            </a:r>
            <a:r>
              <a:rPr lang="ru-RU" sz="1600" b="1" dirty="0" smtClean="0">
                <a:solidFill>
                  <a:srgbClr val="00FFFF"/>
                </a:solidFill>
              </a:rPr>
              <a:t>(п.4 ст.67.1 7-ФЗ).</a:t>
            </a:r>
          </a:p>
          <a:p>
            <a:r>
              <a:rPr lang="ru-RU" sz="1600" b="1" dirty="0" smtClean="0"/>
              <a:t>(полный перечень мероприятий изложен в </a:t>
            </a:r>
            <a:r>
              <a:rPr lang="ru-RU" sz="1600" b="1" dirty="0" smtClean="0">
                <a:solidFill>
                  <a:srgbClr val="00FFFF"/>
                </a:solidFill>
              </a:rPr>
              <a:t>п.4 ст.17 7-ФЗ</a:t>
            </a:r>
            <a:r>
              <a:rPr lang="ru-RU" sz="1600" b="1" dirty="0" smtClean="0"/>
              <a:t>.)</a:t>
            </a:r>
            <a:endParaRPr lang="ru-RU" sz="1600" b="1" dirty="0"/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23790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1162"/>
          </a:xfrm>
        </p:spPr>
        <p:txBody>
          <a:bodyPr/>
          <a:lstStyle/>
          <a:p>
            <a:r>
              <a:rPr lang="ru-RU" sz="3600" dirty="0" smtClean="0"/>
              <a:t>Основные изменения ПЛАТА НВОС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509567"/>
              </p:ext>
            </p:extLst>
          </p:nvPr>
        </p:nvGraphicFramePr>
        <p:xfrm>
          <a:off x="304800" y="886967"/>
          <a:ext cx="8534401" cy="371146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14400"/>
                <a:gridCol w="2057400"/>
                <a:gridCol w="1981200"/>
                <a:gridCol w="2209800"/>
                <a:gridCol w="1371601"/>
              </a:tblGrid>
              <a:tr h="497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FF00"/>
                          </a:solidFill>
                          <a:effectLst/>
                        </a:rPr>
                        <a:t>Период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I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</a:t>
                      </a: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I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</a:t>
                      </a: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</a:rPr>
                        <a:t>II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I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Объекты I</a:t>
                      </a: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 категории</a:t>
                      </a: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273" marR="31273" marT="51449" marB="51449"/>
                </a:tc>
              </a:tr>
              <a:tr h="3187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 1 января 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4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года</a:t>
                      </a:r>
                    </a:p>
                  </a:txBody>
                  <a:tcPr marL="39370" marR="39370" marT="64770" marB="64770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дополнение к существующим</a:t>
                      </a:r>
                      <a:r>
                        <a:rPr kumimoji="0" lang="ru-RU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коэфф</a:t>
                      </a:r>
                      <a:r>
                        <a:rPr kumimoji="0" lang="ru-RU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вводятся новые:</a:t>
                      </a:r>
                      <a:endParaRPr kumimoji="0" lang="ru-RU" sz="12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Коэфф</a:t>
                      </a:r>
                      <a:r>
                        <a:rPr kumimoji="0" lang="ru-RU" sz="1200" b="1" i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0</a:t>
                      </a: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— за массу выбросов ЗВ, сбросов ЗВ в </a:t>
                      </a:r>
                      <a:r>
                        <a:rPr kumimoji="0" lang="ru-RU" sz="1200" b="0" i="0" kern="1200" dirty="0" smtClean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пределах технологических нормативов после внедрения НДТ </a:t>
                      </a: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объекте, оказывающем НВОС;</a:t>
                      </a:r>
                    </a:p>
                    <a:p>
                      <a:endParaRPr kumimoji="0" lang="ru-RU" sz="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b="1" i="0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Коэфф</a:t>
                      </a:r>
                      <a:r>
                        <a:rPr kumimoji="0" lang="ru-RU" sz="1200" b="1" i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25</a:t>
                      </a: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— за объем или массу выбросов ЗВ, сбросов ЗВ в </a:t>
                      </a:r>
                      <a:r>
                        <a:rPr kumimoji="0" lang="ru-RU" sz="1200" b="0" i="0" kern="1200" dirty="0" smtClean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пределах временно разрешенных</a:t>
                      </a: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выбросов, временно разрешенных сбросов;</a:t>
                      </a:r>
                    </a:p>
                    <a:p>
                      <a:endParaRPr kumimoji="0" lang="ru-RU" sz="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b="1" i="0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Коэфф</a:t>
                      </a:r>
                      <a:r>
                        <a:rPr kumimoji="0" lang="ru-RU" sz="1200" b="1" i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25</a:t>
                      </a: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— за объем или массу отходов производства и потребления, размещенных с превышением установленных лимитов на их размещение либо указанных в декларации о воздействии на окружающую среду, а также в отчетности МСП;</a:t>
                      </a:r>
                    </a:p>
                    <a:p>
                      <a:endParaRPr kumimoji="0" lang="ru-RU" sz="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b="1" i="0" kern="12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Коэфф</a:t>
                      </a:r>
                      <a:r>
                        <a:rPr kumimoji="0" lang="ru-RU" sz="1200" b="1" i="0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100</a:t>
                      </a: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— за объем или массу выбросов загрязняющих веществ, сбросов загрязняющих веществ, </a:t>
                      </a:r>
                      <a:r>
                        <a:rPr kumimoji="0" lang="ru-RU" sz="1200" b="0" i="0" kern="1200" dirty="0" smtClean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превышающих установленные нормативы </a:t>
                      </a: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объектов I категории, а также за превышение нормативов,</a:t>
                      </a:r>
                      <a:r>
                        <a:rPr kumimoji="0" lang="ru-RU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указанных в Декларации о воздействии на ОС для объектов II категории.                          </a:t>
                      </a:r>
                      <a:r>
                        <a:rPr kumimoji="0" lang="ru-RU" sz="1200" b="1" i="0" kern="1200" dirty="0" smtClean="0">
                          <a:solidFill>
                            <a:srgbClr val="00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5 статьи 16.3 7-ФЗ</a:t>
                      </a:r>
                      <a:endParaRPr lang="ru-RU" sz="1200" b="1" dirty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Начиная</a:t>
                      </a:r>
                      <a:r>
                        <a:rPr lang="ru-RU" sz="1200" b="1" baseline="0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 2016 года </a:t>
                      </a:r>
                      <a:r>
                        <a:rPr lang="ru-RU" sz="1200" b="1" dirty="0" smtClean="0">
                          <a:solidFill>
                            <a:srgbClr val="00FF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ЮЛ</a:t>
                      </a:r>
                      <a:r>
                        <a:rPr lang="ru-RU" sz="1200" b="1" baseline="0" dirty="0" smtClean="0">
                          <a:solidFill>
                            <a:srgbClr val="00FF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(ИП) осуществляющие хоз. деятельность исключительно на  ОНВ </a:t>
                      </a:r>
                      <a:r>
                        <a:rPr lang="en-US" sz="1200" b="1" baseline="0" dirty="0" smtClean="0">
                          <a:solidFill>
                            <a:srgbClr val="00FF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IV </a:t>
                      </a:r>
                      <a:r>
                        <a:rPr lang="ru-RU" sz="1200" b="1" baseline="0" dirty="0" smtClean="0">
                          <a:solidFill>
                            <a:srgbClr val="00FF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категории не являются плательщиками платы НВОС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baseline="0" dirty="0" smtClean="0">
                        <a:solidFill>
                          <a:srgbClr val="00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rgbClr val="00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(п.1 ст.16.1 7-ФЗ)</a:t>
                      </a:r>
                      <a:endParaRPr lang="ru-RU" sz="1200" dirty="0">
                        <a:solidFill>
                          <a:srgbClr val="00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2400" y="46482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 </a:t>
            </a:r>
            <a:r>
              <a:rPr lang="ru-RU" b="1" dirty="0">
                <a:solidFill>
                  <a:srgbClr val="FF99FF"/>
                </a:solidFill>
              </a:rPr>
              <a:t>случае несоблюдения снижения объема или массы </a:t>
            </a:r>
            <a:r>
              <a:rPr lang="ru-RU" b="1" dirty="0" smtClean="0">
                <a:solidFill>
                  <a:srgbClr val="FF99FF"/>
                </a:solidFill>
              </a:rPr>
              <a:t>выбросов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>
                <a:solidFill>
                  <a:srgbClr val="FFFF00"/>
                </a:solidFill>
              </a:rPr>
              <a:t>сбросов </a:t>
            </a:r>
            <a:r>
              <a:rPr lang="ru-RU" dirty="0" smtClean="0">
                <a:solidFill>
                  <a:srgbClr val="FFFF00"/>
                </a:solidFill>
              </a:rPr>
              <a:t>ЗВ в </a:t>
            </a:r>
            <a:r>
              <a:rPr lang="ru-RU" dirty="0">
                <a:solidFill>
                  <a:srgbClr val="FFFF00"/>
                </a:solidFill>
              </a:rPr>
              <a:t>течение шести месяцев после наступления сроков, определенных планом мероприятий по охране окружающей среды или программой повышения экологической эффективности, </a:t>
            </a:r>
            <a:r>
              <a:rPr lang="ru-RU" dirty="0" smtClean="0">
                <a:solidFill>
                  <a:srgbClr val="FFFF00"/>
                </a:solidFill>
              </a:rPr>
              <a:t>за весь период действия временно разрешенных выбросов (сбросов), плата подлежит  пересчету </a:t>
            </a:r>
            <a:r>
              <a:rPr lang="ru-RU" dirty="0">
                <a:solidFill>
                  <a:srgbClr val="FFFF00"/>
                </a:solidFill>
              </a:rPr>
              <a:t>с применением </a:t>
            </a:r>
            <a:r>
              <a:rPr lang="ru-RU" b="1" dirty="0">
                <a:solidFill>
                  <a:srgbClr val="FF99FF"/>
                </a:solidFill>
              </a:rPr>
              <a:t>коэффициента 100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00FFFF"/>
                </a:solidFill>
              </a:rPr>
              <a:t>(п.9 ст. 16.3 7-ФЗ)</a:t>
            </a:r>
            <a:endParaRPr lang="ru-RU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84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8458200" cy="26670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Управление </a:t>
            </a:r>
            <a:r>
              <a:rPr lang="ru-RU" sz="3200" dirty="0" err="1" smtClean="0"/>
              <a:t>Росприроднадзора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по Томской области</a:t>
            </a:r>
            <a:endParaRPr lang="ru-RU" sz="32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76800"/>
            <a:ext cx="8153400" cy="1752600"/>
          </a:xfrm>
        </p:spPr>
        <p:txBody>
          <a:bodyPr/>
          <a:lstStyle/>
          <a:p>
            <a:pPr eaLnBrk="1" hangingPunct="1"/>
            <a:r>
              <a:rPr lang="ru-RU" b="1" dirty="0" smtClean="0"/>
              <a:t>Шрамов Дмитрий Михайлович</a:t>
            </a:r>
          </a:p>
          <a:p>
            <a:pPr eaLnBrk="1" hangingPunct="1"/>
            <a:r>
              <a:rPr lang="en-US" sz="2400" dirty="0" smtClean="0"/>
              <a:t>rpn70@rpn.gov.ru</a:t>
            </a:r>
          </a:p>
          <a:p>
            <a:pPr eaLnBrk="1" hangingPunct="1"/>
            <a:r>
              <a:rPr lang="ru-RU" dirty="0" smtClean="0"/>
              <a:t>(382.2) </a:t>
            </a:r>
            <a:r>
              <a:rPr lang="en-US" dirty="0" smtClean="0"/>
              <a:t>44-52-32, 44-16-41, 26-03-83 </a:t>
            </a:r>
            <a:endParaRPr lang="ru-RU" dirty="0" smtClean="0"/>
          </a:p>
          <a:p>
            <a:pPr eaLnBrk="1" hangingPunct="1"/>
            <a:r>
              <a:rPr lang="ru-RU" dirty="0" smtClean="0"/>
              <a:t>факс (382.2) 26-35-40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Министерство природных ресурсов и экологии Российской Федерации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" y="609600"/>
            <a:ext cx="861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/>
              <a:t>Федеральная служба по надзору в сфере природопользования (Росприроднадзор)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09" y="2438400"/>
            <a:ext cx="8584722" cy="206210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Актуальные проблемы промышленной </a:t>
            </a:r>
          </a:p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экологии в связи с внедрением НДТ.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изменения в </a:t>
            </a:r>
          </a:p>
          <a:p>
            <a:pPr algn="ctr">
              <a:defRPr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нормативно-правовом регулировании.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1018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0" y="6350"/>
            <a:ext cx="9144000" cy="693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rgbClr val="00FFFF"/>
                </a:solidFill>
              </a:rPr>
              <a:t>С 01.01.2015 года вступила в силу новая редакция ФЗ «Об отходах производства и потребления».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1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srgbClr val="00FFFF"/>
                </a:solidFill>
              </a:rPr>
              <a:t>ст.1 ФЗ «Об отходах производства и потребления»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/>
              <a:t>отходы производства и потребления - вещества или предметы, которые образованы в процессе производства, выполнения работ, оказания услуг или в процессе потребления, которые </a:t>
            </a:r>
            <a:r>
              <a:rPr lang="ru-RU" altLang="ru-RU" sz="1600" b="1" dirty="0" smtClean="0">
                <a:solidFill>
                  <a:srgbClr val="FFFF00"/>
                </a:solidFill>
              </a:rPr>
              <a:t>удаляются</a:t>
            </a:r>
            <a:r>
              <a:rPr lang="ru-RU" altLang="ru-RU" sz="1600" dirty="0" smtClean="0"/>
              <a:t>, </a:t>
            </a:r>
            <a:r>
              <a:rPr lang="ru-RU" altLang="ru-RU" sz="1600" b="1" dirty="0" smtClean="0">
                <a:solidFill>
                  <a:srgbClr val="FFFF00"/>
                </a:solidFill>
              </a:rPr>
              <a:t>предназначены для удаления </a:t>
            </a:r>
            <a:r>
              <a:rPr lang="ru-RU" altLang="ru-RU" sz="1600" dirty="0" smtClean="0"/>
              <a:t>или </a:t>
            </a:r>
            <a:r>
              <a:rPr lang="ru-RU" altLang="ru-RU" sz="1600" b="1" dirty="0" smtClean="0">
                <a:solidFill>
                  <a:srgbClr val="FFFF00"/>
                </a:solidFill>
              </a:rPr>
              <a:t>подлежат удалению </a:t>
            </a:r>
            <a:r>
              <a:rPr lang="ru-RU" altLang="ru-RU" sz="1600" dirty="0" smtClean="0"/>
              <a:t>в соответствии с настоящим ФЗ.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05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/>
              <a:t>Термин «</a:t>
            </a:r>
            <a:r>
              <a:rPr lang="ru-RU" altLang="ru-RU" sz="1600" b="1" dirty="0" smtClean="0">
                <a:solidFill>
                  <a:srgbClr val="FFFF00"/>
                </a:solidFill>
              </a:rPr>
              <a:t>удаление</a:t>
            </a:r>
            <a:r>
              <a:rPr lang="ru-RU" altLang="ru-RU" sz="1600" dirty="0" smtClean="0"/>
              <a:t>» раскрыт в </a:t>
            </a:r>
            <a:r>
              <a:rPr lang="ru-RU" altLang="ru-RU" sz="1600" dirty="0" err="1" smtClean="0"/>
              <a:t>Базельской</a:t>
            </a:r>
            <a:r>
              <a:rPr lang="ru-RU" altLang="ru-RU" sz="1600" dirty="0" smtClean="0"/>
              <a:t> конвенции о контроле за трансграничной перевозкой опасных отходов и их удалением (ратифицирована РФ 25.11.1994 № 49-ФЗ).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05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/>
              <a:t>Согласно </a:t>
            </a:r>
            <a:r>
              <a:rPr lang="ru-RU" altLang="ru-RU" sz="1600" b="1" dirty="0" err="1" smtClean="0">
                <a:solidFill>
                  <a:srgbClr val="00FFFF"/>
                </a:solidFill>
              </a:rPr>
              <a:t>Базельской</a:t>
            </a:r>
            <a:r>
              <a:rPr lang="ru-RU" altLang="ru-RU" sz="1600" b="1" dirty="0" smtClean="0">
                <a:solidFill>
                  <a:srgbClr val="00FFFF"/>
                </a:solidFill>
              </a:rPr>
              <a:t> конвенции </a:t>
            </a:r>
            <a:r>
              <a:rPr lang="ru-RU" altLang="ru-RU" sz="1600" dirty="0" smtClean="0"/>
              <a:t>под «</a:t>
            </a:r>
            <a:r>
              <a:rPr lang="ru-RU" altLang="ru-RU" sz="1600" dirty="0" smtClean="0">
                <a:solidFill>
                  <a:srgbClr val="FFFF00"/>
                </a:solidFill>
              </a:rPr>
              <a:t>удалением</a:t>
            </a:r>
            <a:r>
              <a:rPr lang="ru-RU" altLang="ru-RU" sz="1600" dirty="0" smtClean="0"/>
              <a:t>» отходов» следует понимать конкретный перечень операций с отходами по Приложению IV </a:t>
            </a:r>
            <a:r>
              <a:rPr lang="ru-RU" altLang="ru-RU" sz="1600" dirty="0" err="1" smtClean="0"/>
              <a:t>Базельской</a:t>
            </a:r>
            <a:r>
              <a:rPr lang="ru-RU" altLang="ru-RU" sz="1600" dirty="0" smtClean="0"/>
              <a:t> конвенции (согласно п. 2. ст. 4 </a:t>
            </a:r>
            <a:r>
              <a:rPr lang="ru-RU" altLang="ru-RU" sz="1600" dirty="0" err="1" smtClean="0"/>
              <a:t>Базельской</a:t>
            </a:r>
            <a:r>
              <a:rPr lang="ru-RU" altLang="ru-RU" sz="1600" dirty="0" smtClean="0"/>
              <a:t> конвенции).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05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/>
              <a:t>Согласно </a:t>
            </a:r>
            <a:r>
              <a:rPr lang="ru-RU" altLang="ru-RU" sz="1600" b="1" dirty="0" smtClean="0">
                <a:solidFill>
                  <a:srgbClr val="00FFFF"/>
                </a:solidFill>
              </a:rPr>
              <a:t>Приложению IV </a:t>
            </a:r>
            <a:r>
              <a:rPr lang="ru-RU" altLang="ru-RU" sz="1600" b="1" dirty="0" err="1" smtClean="0">
                <a:solidFill>
                  <a:srgbClr val="00FFFF"/>
                </a:solidFill>
              </a:rPr>
              <a:t>Базельской</a:t>
            </a:r>
            <a:r>
              <a:rPr lang="ru-RU" altLang="ru-RU" sz="1600" b="1" dirty="0" smtClean="0">
                <a:solidFill>
                  <a:srgbClr val="00FFFF"/>
                </a:solidFill>
              </a:rPr>
              <a:t> конвенции </a:t>
            </a:r>
            <a:r>
              <a:rPr lang="ru-RU" altLang="ru-RU" sz="1600" dirty="0" smtClean="0"/>
              <a:t>к операциям по удалению в частности относят: захоронение в земле или сброс на землю (например, на свалку и т.д.), а также сброс в поверхностные водоемы (например, сброс жидких или илистых отходов в котлованы, пруды или отстойные бассейны и т.д.), сброс в водоемы, и т.д. Более того, к операциям по удалению отходов относят их сжигание на суше и в море, использование в виде топлива (кроме прямого сжигания) или иным образом для получения энергии, утилизация, рециркуляция.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i="1" dirty="0" smtClean="0">
                <a:solidFill>
                  <a:srgbClr val="00FF00"/>
                </a:solidFill>
              </a:rPr>
              <a:t>Таким образом, образующиеся у хозяйствующего субъекта «отходы», помимо традиционных операций по обращению: сбор, транспортировка, обработка, обезвреживание, размещение, могут быть удалены в водный объект при соблюдении требований Водного кодекса Российской Федерации, а также в атмосферный воздух при их сжигании или выбросе через специальные устройства при соблюдении требований ФЗ «Об охране атмосферного воздуха».</a:t>
            </a:r>
          </a:p>
        </p:txBody>
      </p:sp>
    </p:spTree>
    <p:extLst>
      <p:ext uri="{BB962C8B-B14F-4D97-AF65-F5344CB8AC3E}">
        <p14:creationId xmlns:p14="http://schemas.microsoft.com/office/powerpoint/2010/main" val="3761860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76" t="47990" r="6886" b="39629"/>
          <a:stretch>
            <a:fillRect/>
          </a:stretch>
        </p:blipFill>
        <p:spPr bwMode="auto">
          <a:xfrm>
            <a:off x="200025" y="68263"/>
            <a:ext cx="8931275" cy="65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29000" y="4306888"/>
            <a:ext cx="12414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СБРОСЫ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6725" y="917575"/>
            <a:ext cx="2098675" cy="161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ВЫБРОСЫ</a:t>
            </a:r>
          </a:p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ЗВ </a:t>
            </a:r>
          </a:p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</a:rPr>
              <a:t>загрязнение атмосферного воздуха - поступление в </a:t>
            </a:r>
            <a:r>
              <a:rPr lang="ru-RU" sz="900" b="1" dirty="0">
                <a:solidFill>
                  <a:srgbClr val="FFCCFF"/>
                </a:solidFill>
              </a:rPr>
              <a:t>атмосферный воздух </a:t>
            </a:r>
            <a:r>
              <a:rPr lang="ru-RU" sz="900" b="1" dirty="0">
                <a:solidFill>
                  <a:schemeClr val="bg1"/>
                </a:solidFill>
              </a:rPr>
              <a:t>ЗВ в концентрациях, </a:t>
            </a:r>
          </a:p>
          <a:p>
            <a:pPr algn="ctr">
              <a:defRPr/>
            </a:pPr>
            <a:r>
              <a:rPr lang="ru-RU" sz="900" b="1" dirty="0">
                <a:solidFill>
                  <a:schemeClr val="bg1"/>
                </a:solidFill>
              </a:rPr>
              <a:t>превышающих гигиенические и экологические нормативы качества атм. воздуха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3613" y="4268788"/>
            <a:ext cx="12207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ОТХОДЫ</a:t>
            </a:r>
          </a:p>
        </p:txBody>
      </p:sp>
      <p:sp>
        <p:nvSpPr>
          <p:cNvPr id="12294" name="Заголовок 1"/>
          <p:cNvSpPr>
            <a:spLocks noGrp="1"/>
          </p:cNvSpPr>
          <p:nvPr>
            <p:ph type="title"/>
          </p:nvPr>
        </p:nvSpPr>
        <p:spPr>
          <a:xfrm>
            <a:off x="304800" y="92075"/>
            <a:ext cx="8382000" cy="792163"/>
          </a:xfrm>
        </p:spPr>
        <p:txBody>
          <a:bodyPr/>
          <a:lstStyle/>
          <a:p>
            <a:pPr algn="r"/>
            <a:r>
              <a:rPr lang="ru-RU" altLang="ru-RU" sz="3200" b="1" dirty="0" smtClean="0">
                <a:solidFill>
                  <a:srgbClr val="C00000"/>
                </a:solidFill>
              </a:rPr>
              <a:t>Виды негативного воздействия</a:t>
            </a:r>
            <a:r>
              <a:rPr lang="en-US" altLang="ru-RU" sz="3200" b="1" dirty="0" smtClean="0">
                <a:solidFill>
                  <a:srgbClr val="C00000"/>
                </a:solidFill>
              </a:rPr>
              <a:t> </a:t>
            </a:r>
            <a:r>
              <a:rPr lang="en-US" altLang="ru-RU" sz="2000" b="1" dirty="0" smtClean="0">
                <a:solidFill>
                  <a:srgbClr val="C00000"/>
                </a:solidFill>
              </a:rPr>
              <a:t>–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ст.16 7-ФЗ </a:t>
            </a:r>
            <a:br>
              <a:rPr lang="ru-RU" altLang="ru-RU" sz="2000" b="1" dirty="0" smtClean="0">
                <a:solidFill>
                  <a:srgbClr val="C00000"/>
                </a:solidFill>
              </a:rPr>
            </a:br>
            <a:r>
              <a:rPr lang="ru-RU" altLang="ru-RU" sz="2000" b="1" dirty="0" smtClean="0">
                <a:solidFill>
                  <a:srgbClr val="C00000"/>
                </a:solidFill>
              </a:rPr>
              <a:t>Об охране окружающей среды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95600" y="1295400"/>
            <a:ext cx="5867400" cy="19812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01813" y="863600"/>
            <a:ext cx="2187575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 СПЕЦИАЛЬНОГО </a:t>
            </a:r>
          </a:p>
          <a:p>
            <a:pPr>
              <a:defRPr/>
            </a:pPr>
            <a:r>
              <a:rPr lang="ru-RU" sz="1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ЗАКОНОДАТЕЛЬСТВА</a:t>
            </a:r>
          </a:p>
        </p:txBody>
      </p:sp>
      <p:sp>
        <p:nvSpPr>
          <p:cNvPr id="21" name="TextBox 20"/>
          <p:cNvSpPr txBox="1"/>
          <p:nvPr/>
        </p:nvSpPr>
        <p:spPr>
          <a:xfrm rot="3731552">
            <a:off x="2755106" y="3147219"/>
            <a:ext cx="2103438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ФЗ «ВОДНЫЙ КОДЕКС РФ»</a:t>
            </a:r>
          </a:p>
        </p:txBody>
      </p:sp>
      <p:sp>
        <p:nvSpPr>
          <p:cNvPr id="22" name="TextBox 21"/>
          <p:cNvSpPr txBox="1"/>
          <p:nvPr/>
        </p:nvSpPr>
        <p:spPr>
          <a:xfrm rot="1106122">
            <a:off x="4241800" y="2058988"/>
            <a:ext cx="34258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ФЗ «ОБ ОХРАНЕ АТМОСФЕРНОГО ВОЗДУХА»</a:t>
            </a:r>
          </a:p>
        </p:txBody>
      </p:sp>
      <p:sp>
        <p:nvSpPr>
          <p:cNvPr id="23" name="TextBox 22"/>
          <p:cNvSpPr txBox="1"/>
          <p:nvPr/>
        </p:nvSpPr>
        <p:spPr>
          <a:xfrm rot="2338340">
            <a:off x="2640013" y="2628900"/>
            <a:ext cx="4138612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ФЗ «ОБ ОТХОДАХ ПРОИЗВОДСТВА И ПОТРЕБЛЕНИЯ»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3535363" y="3132138"/>
            <a:ext cx="381000" cy="228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413250" y="4724400"/>
            <a:ext cx="381000" cy="228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4794250" y="5486400"/>
            <a:ext cx="381000" cy="228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052888" y="4048125"/>
            <a:ext cx="381000" cy="228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770313" y="1239838"/>
            <a:ext cx="179387" cy="3794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4895850" y="1573213"/>
            <a:ext cx="177800" cy="3794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5865813" y="1941513"/>
            <a:ext cx="177800" cy="37782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6816725" y="2239963"/>
            <a:ext cx="177800" cy="37782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7845425" y="2570163"/>
            <a:ext cx="177800" cy="37782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9" name="TextBox 36"/>
          <p:cNvSpPr txBox="1">
            <a:spLocks noChangeArrowheads="1"/>
          </p:cNvSpPr>
          <p:nvPr/>
        </p:nvSpPr>
        <p:spPr bwMode="auto">
          <a:xfrm>
            <a:off x="5358534" y="4623137"/>
            <a:ext cx="363306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900" b="1" dirty="0">
                <a:solidFill>
                  <a:schemeClr val="bg1"/>
                </a:solidFill>
              </a:rPr>
              <a:t> отходы производства и потребления - </a:t>
            </a:r>
            <a:r>
              <a:rPr lang="ru-RU" altLang="ru-RU" sz="900" b="1" dirty="0">
                <a:solidFill>
                  <a:srgbClr val="00FFFF"/>
                </a:solidFill>
              </a:rPr>
              <a:t>вещества </a:t>
            </a:r>
            <a:r>
              <a:rPr lang="ru-RU" altLang="ru-RU" sz="900" b="1" dirty="0">
                <a:solidFill>
                  <a:schemeClr val="bg1"/>
                </a:solidFill>
              </a:rPr>
              <a:t>или</a:t>
            </a:r>
            <a:r>
              <a:rPr lang="ru-RU" altLang="ru-RU" sz="900" b="1" dirty="0">
                <a:solidFill>
                  <a:srgbClr val="00FFFF"/>
                </a:solidFill>
              </a:rPr>
              <a:t> предметы</a:t>
            </a:r>
            <a:r>
              <a:rPr lang="ru-RU" altLang="ru-RU" sz="900" b="1" dirty="0">
                <a:solidFill>
                  <a:schemeClr val="bg1"/>
                </a:solidFill>
              </a:rPr>
              <a:t>, которые образованы в процессе производства, выполнения работ, оказания услуг или в процессе потребления, </a:t>
            </a:r>
            <a:r>
              <a:rPr lang="ru-RU" altLang="ru-RU" sz="900" b="1" dirty="0">
                <a:solidFill>
                  <a:srgbClr val="FFCCFF"/>
                </a:solidFill>
              </a:rPr>
              <a:t>которые удаляются</a:t>
            </a:r>
            <a:r>
              <a:rPr lang="ru-RU" altLang="ru-RU" sz="900" b="1" dirty="0">
                <a:solidFill>
                  <a:schemeClr val="bg1"/>
                </a:solidFill>
              </a:rPr>
              <a:t>, предназначены для </a:t>
            </a:r>
            <a:r>
              <a:rPr lang="ru-RU" altLang="ru-RU" sz="900" b="1" dirty="0">
                <a:solidFill>
                  <a:srgbClr val="FFCCFF"/>
                </a:solidFill>
              </a:rPr>
              <a:t>удаления </a:t>
            </a:r>
            <a:r>
              <a:rPr lang="ru-RU" altLang="ru-RU" sz="900" b="1" dirty="0">
                <a:solidFill>
                  <a:schemeClr val="bg1"/>
                </a:solidFill>
              </a:rPr>
              <a:t>или подлежат </a:t>
            </a:r>
            <a:r>
              <a:rPr lang="ru-RU" altLang="ru-RU" sz="900" b="1" dirty="0">
                <a:solidFill>
                  <a:srgbClr val="FFCCFF"/>
                </a:solidFill>
              </a:rPr>
              <a:t>удалению </a:t>
            </a:r>
            <a:r>
              <a:rPr lang="ru-RU" altLang="ru-RU" sz="900" b="1" dirty="0">
                <a:solidFill>
                  <a:schemeClr val="bg1"/>
                </a:solidFill>
              </a:rPr>
              <a:t>в соответствии с настоящим Федеральным законом</a:t>
            </a:r>
          </a:p>
          <a:p>
            <a:pPr algn="ctr" eaLnBrk="1" hangingPunct="1"/>
            <a:endParaRPr lang="ru-RU" altLang="ru-RU" sz="9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ru-RU" altLang="ru-RU" sz="900" b="1" dirty="0">
                <a:solidFill>
                  <a:srgbClr val="000000"/>
                </a:solidFill>
              </a:rPr>
              <a:t>ДАННЫЕ В-ВА и ПРЕДМЕТЫ НЕ </a:t>
            </a:r>
            <a:r>
              <a:rPr lang="ru-RU" altLang="ru-RU" sz="900" b="1" dirty="0" smtClean="0">
                <a:solidFill>
                  <a:srgbClr val="000000"/>
                </a:solidFill>
              </a:rPr>
              <a:t>ЯВЛЯЮТСЯ ПРОДУКЦИЕЙ!!!</a:t>
            </a:r>
            <a:endParaRPr lang="ru-RU" altLang="ru-RU" sz="9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900" b="1" dirty="0" smtClean="0">
                <a:solidFill>
                  <a:schemeClr val="bg1"/>
                </a:solidFill>
              </a:rPr>
              <a:t>Согласно ст.2 ФЗ «О техническом регулировании» продукция</a:t>
            </a:r>
            <a:r>
              <a:rPr lang="en-US" altLang="ru-RU" sz="900" b="1" dirty="0" smtClean="0">
                <a:solidFill>
                  <a:schemeClr val="bg1"/>
                </a:solidFill>
              </a:rPr>
              <a:t> - </a:t>
            </a:r>
            <a:r>
              <a:rPr lang="ru-RU" altLang="ru-RU" sz="900" b="1" dirty="0" smtClean="0">
                <a:solidFill>
                  <a:schemeClr val="bg1"/>
                </a:solidFill>
              </a:rPr>
              <a:t>результат деятельности, представленный в материально-вещественной форме и предназначенный для дальнейшего использования в хозяйственных и иных целях.</a:t>
            </a:r>
            <a:endParaRPr lang="ru-RU" altLang="ru-RU" sz="900" b="1" dirty="0">
              <a:solidFill>
                <a:schemeClr val="bg1"/>
              </a:solidFill>
            </a:endParaRPr>
          </a:p>
        </p:txBody>
      </p:sp>
      <p:sp>
        <p:nvSpPr>
          <p:cNvPr id="12310" name="Заголовок 1"/>
          <p:cNvSpPr txBox="1">
            <a:spLocks/>
          </p:cNvSpPr>
          <p:nvPr/>
        </p:nvSpPr>
        <p:spPr bwMode="auto">
          <a:xfrm>
            <a:off x="7205663" y="3765550"/>
            <a:ext cx="12795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altLang="ru-RU" sz="3200" b="1">
                <a:solidFill>
                  <a:srgbClr val="FF0000"/>
                </a:solidFill>
                <a:latin typeface="Franklin Gothic Book" pitchFamily="34" charset="0"/>
              </a:rPr>
              <a:t>ОНВ</a:t>
            </a:r>
            <a:endParaRPr lang="ru-RU" altLang="ru-RU" sz="2000" b="1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12311" name="Прямоугольник 1"/>
          <p:cNvSpPr>
            <a:spLocks noChangeArrowheads="1"/>
          </p:cNvSpPr>
          <p:nvPr/>
        </p:nvSpPr>
        <p:spPr bwMode="auto">
          <a:xfrm>
            <a:off x="261938" y="5638800"/>
            <a:ext cx="44608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100" b="1"/>
              <a:t>ОНВ - объект капитального строительства и (или) другой объект, а также их совокупность, объединенные единым назначением и (или) неразрывно связанные физически или технологически и расположенные в пределах одного или нескольких земельных участков (ст.1 7-ФЗ)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895600" y="1293813"/>
            <a:ext cx="2878673" cy="343058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3013132">
            <a:off x="2887662" y="3525838"/>
            <a:ext cx="37068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ФЗ «О ВОДОСНАБЖЕНИИ И ВОДООТВЕДЕНИИ»</a:t>
            </a:r>
          </a:p>
        </p:txBody>
      </p:sp>
      <p:sp>
        <p:nvSpPr>
          <p:cNvPr id="3" name="Выноска 2 2"/>
          <p:cNvSpPr/>
          <p:nvPr/>
        </p:nvSpPr>
        <p:spPr>
          <a:xfrm>
            <a:off x="304800" y="1763713"/>
            <a:ext cx="2462213" cy="1184275"/>
          </a:xfrm>
          <a:prstGeom prst="borderCallout2">
            <a:avLst>
              <a:gd name="adj1" fmla="val 18750"/>
              <a:gd name="adj2" fmla="val 107693"/>
              <a:gd name="adj3" fmla="val 18311"/>
              <a:gd name="adj4" fmla="val 119872"/>
              <a:gd name="adj5" fmla="val 204851"/>
              <a:gd name="adj6" fmla="val 182136"/>
            </a:avLst>
          </a:prstGeom>
          <a:solidFill>
            <a:schemeClr val="accent1">
              <a:lumMod val="75000"/>
            </a:schemeClr>
          </a:solidFill>
          <a:ln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900" b="1" dirty="0"/>
              <a:t>сточные воды ЦСВ - принимаемые от абонентов </a:t>
            </a:r>
            <a:r>
              <a:rPr lang="ru-RU" sz="900" b="1" dirty="0">
                <a:solidFill>
                  <a:srgbClr val="FFCCFF"/>
                </a:solidFill>
              </a:rPr>
              <a:t>в централизованные системы водоотведения </a:t>
            </a:r>
            <a:r>
              <a:rPr lang="ru-RU" sz="900" b="1" dirty="0"/>
              <a:t>воды, а также дождевые, талые, инфильтрационные, поливомоечные, дренажные воды, если централизованная система водоотведения предназначена для приема таких вод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95600" y="1295400"/>
            <a:ext cx="2438400" cy="44196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973388" y="2114550"/>
            <a:ext cx="381000" cy="228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283200" y="4557713"/>
            <a:ext cx="381000" cy="228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875213" y="4125913"/>
            <a:ext cx="381000" cy="228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360863" y="3508375"/>
            <a:ext cx="381000" cy="228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Выноска 2 40"/>
          <p:cNvSpPr/>
          <p:nvPr/>
        </p:nvSpPr>
        <p:spPr>
          <a:xfrm>
            <a:off x="317500" y="3008313"/>
            <a:ext cx="2449513" cy="1444625"/>
          </a:xfrm>
          <a:prstGeom prst="borderCallout2">
            <a:avLst>
              <a:gd name="adj1" fmla="val 18750"/>
              <a:gd name="adj2" fmla="val 107693"/>
              <a:gd name="adj3" fmla="val 18311"/>
              <a:gd name="adj4" fmla="val 119872"/>
              <a:gd name="adj5" fmla="val 87180"/>
              <a:gd name="adj6" fmla="val 148300"/>
            </a:avLst>
          </a:prstGeom>
          <a:solidFill>
            <a:schemeClr val="accent1">
              <a:lumMod val="75000"/>
            </a:schemeClr>
          </a:solidFill>
          <a:ln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900" b="1" dirty="0">
                <a:solidFill>
                  <a:schemeClr val="tx1"/>
                </a:solidFill>
              </a:rPr>
              <a:t>сточные воды - дождевые, талые, инфильтрационные, поливомоечные, дренажные воды, сточные воды ЦСВ и другие воды, </a:t>
            </a:r>
            <a:r>
              <a:rPr lang="ru-RU" altLang="ru-RU" sz="900" b="1" dirty="0">
                <a:solidFill>
                  <a:srgbClr val="FFCCFF"/>
                </a:solidFill>
              </a:rPr>
              <a:t>отведение (сброс) которых в водные объекты </a:t>
            </a:r>
            <a:r>
              <a:rPr lang="ru-RU" altLang="ru-RU" sz="900" b="1" dirty="0">
                <a:solidFill>
                  <a:schemeClr val="tx1"/>
                </a:solidFill>
              </a:rPr>
              <a:t>осуществляется после их использования или сток которых осуществляется с водосборной площади</a:t>
            </a:r>
            <a:endParaRPr lang="ru-RU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00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52400" y="152400"/>
            <a:ext cx="8839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/>
              <a:t>ФЗ «Об охране окружающей среды»</a:t>
            </a:r>
          </a:p>
          <a:p>
            <a:endParaRPr lang="ru-RU" altLang="ru-RU" sz="800" b="1" dirty="0"/>
          </a:p>
          <a:p>
            <a:r>
              <a:rPr lang="ru-RU" altLang="ru-RU" sz="2000" dirty="0"/>
              <a:t>Статья 4.2. Категории объектов, оказывающих негативное воздействие на окружающую среду</a:t>
            </a:r>
          </a:p>
          <a:p>
            <a:r>
              <a:rPr lang="ru-RU" altLang="ru-RU" sz="1600" b="1" dirty="0"/>
              <a:t> </a:t>
            </a:r>
            <a:r>
              <a:rPr lang="ru-RU" altLang="ru-RU" sz="1600" b="1" dirty="0">
                <a:solidFill>
                  <a:srgbClr val="00FFFF"/>
                </a:solidFill>
              </a:rPr>
              <a:t>(введена Федеральным законом от 21.07.2014 N 219-ФЗ с 01.01.2015</a:t>
            </a:r>
            <a:r>
              <a:rPr lang="ru-RU" altLang="ru-RU" sz="1600" b="1" dirty="0" smtClean="0">
                <a:solidFill>
                  <a:srgbClr val="00FFFF"/>
                </a:solidFill>
              </a:rPr>
              <a:t>)</a:t>
            </a:r>
            <a:endParaRPr lang="ru-RU" alt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22493279"/>
              </p:ext>
            </p:extLst>
          </p:nvPr>
        </p:nvGraphicFramePr>
        <p:xfrm>
          <a:off x="295819" y="1856716"/>
          <a:ext cx="534298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000" y="5980837"/>
            <a:ext cx="8864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00FFFF"/>
                </a:solidFill>
              </a:rPr>
              <a:t>П.4 Присвоение объекту, оказывающему НВОС, соответствующей категории осуществляется при его постановке на государственный учет. </a:t>
            </a:r>
            <a:endParaRPr lang="ru-RU" altLang="ru-RU" sz="1400" b="1" dirty="0" smtClean="0">
              <a:solidFill>
                <a:srgbClr val="00FFFF"/>
              </a:solidFill>
            </a:endParaRPr>
          </a:p>
          <a:p>
            <a:r>
              <a:rPr lang="ru-RU" altLang="ru-RU" sz="1400" b="1" dirty="0" smtClean="0">
                <a:solidFill>
                  <a:srgbClr val="00FFFF"/>
                </a:solidFill>
              </a:rPr>
              <a:t>Категория </a:t>
            </a:r>
            <a:r>
              <a:rPr lang="ru-RU" altLang="ru-RU" sz="1400" b="1" dirty="0">
                <a:solidFill>
                  <a:srgbClr val="00FFFF"/>
                </a:solidFill>
              </a:rPr>
              <a:t>объекта может быть изменена при актуализации учетных сведений.</a:t>
            </a:r>
          </a:p>
        </p:txBody>
      </p:sp>
      <p:sp>
        <p:nvSpPr>
          <p:cNvPr id="3" name="AutoShape 2" descr="Картинки по запросу негативное воздейств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негативное воздейств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609836"/>
            <a:ext cx="1524000" cy="149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474977"/>
            <a:ext cx="2381250" cy="148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7239000" y="3276600"/>
            <a:ext cx="381000" cy="9906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81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" t="23624" r="6229" b="51891"/>
          <a:stretch/>
        </p:blipFill>
        <p:spPr bwMode="auto">
          <a:xfrm>
            <a:off x="188621" y="131618"/>
            <a:ext cx="8869939" cy="23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" t="57875" r="6229" b="28069"/>
          <a:stretch/>
        </p:blipFill>
        <p:spPr bwMode="auto">
          <a:xfrm>
            <a:off x="188621" y="2516909"/>
            <a:ext cx="8869939" cy="136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373368"/>
              </p:ext>
            </p:extLst>
          </p:nvPr>
        </p:nvGraphicFramePr>
        <p:xfrm>
          <a:off x="3352800" y="4094800"/>
          <a:ext cx="5562600" cy="2734056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5562600"/>
              </a:tblGrid>
              <a:tr h="2610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Справка:</a:t>
                      </a:r>
                      <a:endParaRPr lang="ru-RU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</a:rPr>
                        <a:t>ХОЗЯЙСТВЕННАЯ ДЕЯТЕЛЬНОСТЬ </a:t>
                      </a:r>
                      <a:r>
                        <a:rPr lang="ru-RU" sz="1200" dirty="0">
                          <a:effectLst/>
                        </a:rPr>
                        <a:t>- деятельность, осуществляемая </a:t>
                      </a:r>
                      <a:r>
                        <a:rPr lang="ru-RU" sz="1200" dirty="0" smtClean="0">
                          <a:effectLst/>
                        </a:rPr>
                        <a:t>с применением средств труда, необходимых для превращения ресурсов в готовую продукцию, включающих в себя производство и переработку различных видов сырья, строительство, оказание различных видов услуг ИП или ЮЛ, </a:t>
                      </a:r>
                      <a:r>
                        <a:rPr lang="ru-RU" sz="1200" dirty="0">
                          <a:effectLst/>
                        </a:rPr>
                        <a:t>независимо от формы собственности и от того, носит она коммерческий или некоммерческий характер 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</a:rPr>
                        <a:t>(Совокупность понятий п</a:t>
                      </a: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</a:rPr>
                        <a:t>. 5.33. ГОСТ Р 52104-2003. Национальный стандарт </a:t>
                      </a: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</a:rPr>
                        <a:t>РФ. </a:t>
                      </a: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</a:rPr>
                        <a:t>Ресурсосбережение. Термины и определения" (утв. Постановлением Госстандарта РФ от 03.07.2003 N 235-ст</a:t>
                      </a: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</a:rPr>
                        <a:t>) и ст.209 </a:t>
                      </a: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</a:rPr>
                        <a:t>Трудового кодекса Российской </a:t>
                      </a: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</a:rPr>
                        <a:t>Федерации. </a:t>
                      </a:r>
                      <a:endParaRPr lang="ru-RU" sz="18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 descr="H:\- Доклады, презентации\2017.06.01 Конференция по НДТ\88d2a1f470aef6bba53c200e43df28d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7" y="4074356"/>
            <a:ext cx="3108423" cy="217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83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454332" y="1484784"/>
            <a:ext cx="4333692" cy="648072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/>
              <a:t>В срок до 31.12.2016 подача ЮЛ и ИП заявки о постановке объектов НВОС на государственный учет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/>
              <a:t>В течении 10 дней со дня получения заявки</a:t>
            </a:r>
            <a:endParaRPr lang="ru-RU" sz="900" b="1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55576" y="2564904"/>
            <a:ext cx="4032448" cy="432048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Постановка объекта НВОС на государственный учет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55576" y="3212976"/>
            <a:ext cx="4032448" cy="36004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Присвоение объекту кода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55576" y="3861048"/>
            <a:ext cx="4032448" cy="36004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Присвоение объекту категории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755576" y="4609216"/>
            <a:ext cx="4032448" cy="648072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Выдача ЮЛ или ИП свидетельства о постановке объекта НВОС на государственный учет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 bwMode="auto">
          <a:xfrm>
            <a:off x="539552" y="2852936"/>
            <a:ext cx="216024" cy="216024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409764" y="3802252"/>
            <a:ext cx="17281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Без взимания платы</a:t>
            </a:r>
            <a:endParaRPr lang="ru-RU" sz="1100" b="1" dirty="0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5292080" y="1484784"/>
            <a:ext cx="3318520" cy="648072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Форма заявки утверждена Приказом Минприроды России от 23.12.2015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 № 554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292080" y="2420888"/>
            <a:ext cx="3318520" cy="108012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   Порядок формирования кодов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 объектов </a:t>
            </a:r>
            <a:b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</a:b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НВОС и присвоения соответствующим объектам утвержден Приказом Минприроды России от 23.12.2015 № 553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5292080" y="3645024"/>
            <a:ext cx="3318520" cy="1116124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Критерии отнесения объектов НВОС, к объектам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I, II, III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 </a:t>
            </a:r>
            <a:r>
              <a:rPr lang="ru-RU" sz="1200" dirty="0" smtClean="0">
                <a:solidFill>
                  <a:srgbClr val="0000FF"/>
                </a:solidFill>
              </a:rPr>
              <a:t>и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IV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 категорий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 утверждены Постановлением Правительства РФ от 28.09.2015 № 1029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  <p:pic>
        <p:nvPicPr>
          <p:cNvPr id="1032" name="Picture 8" descr="C:\Documents and Settings\ruckaya\Рабочий стол\teh_do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6792"/>
            <a:ext cx="241176" cy="216024"/>
          </a:xfrm>
          <a:prstGeom prst="rect">
            <a:avLst/>
          </a:prstGeom>
          <a:noFill/>
        </p:spPr>
      </p:pic>
      <p:pic>
        <p:nvPicPr>
          <p:cNvPr id="35" name="Picture 8" descr="C:\Documents and Settings\ruckaya\Рабочий стол\teh_do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92896"/>
            <a:ext cx="241176" cy="216024"/>
          </a:xfrm>
          <a:prstGeom prst="rect">
            <a:avLst/>
          </a:prstGeom>
          <a:noFill/>
        </p:spPr>
      </p:pic>
      <p:pic>
        <p:nvPicPr>
          <p:cNvPr id="36" name="Picture 8" descr="C:\Documents and Settings\ruckaya\Рабочий стол\teh_do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17032"/>
            <a:ext cx="241176" cy="216024"/>
          </a:xfrm>
          <a:prstGeom prst="rect">
            <a:avLst/>
          </a:prstGeom>
          <a:noFill/>
        </p:spPr>
      </p:pic>
      <p:cxnSp>
        <p:nvCxnSpPr>
          <p:cNvPr id="52" name="Прямая соединительная линия 51"/>
          <p:cNvCxnSpPr>
            <a:stCxn id="6" idx="3"/>
            <a:endCxn id="26" idx="1"/>
          </p:cNvCxnSpPr>
          <p:nvPr/>
        </p:nvCxnSpPr>
        <p:spPr bwMode="auto">
          <a:xfrm>
            <a:off x="4788024" y="1808820"/>
            <a:ext cx="5040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Прямая соединительная линия 57"/>
          <p:cNvCxnSpPr>
            <a:stCxn id="20" idx="3"/>
          </p:cNvCxnSpPr>
          <p:nvPr/>
        </p:nvCxnSpPr>
        <p:spPr bwMode="auto">
          <a:xfrm>
            <a:off x="4788024" y="4041068"/>
            <a:ext cx="5040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Прямая соединительная линия 59"/>
          <p:cNvCxnSpPr/>
          <p:nvPr/>
        </p:nvCxnSpPr>
        <p:spPr bwMode="auto">
          <a:xfrm>
            <a:off x="4788024" y="3356992"/>
            <a:ext cx="5040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/>
          <p:cNvSpPr txBox="1"/>
          <p:nvPr/>
        </p:nvSpPr>
        <p:spPr>
          <a:xfrm>
            <a:off x="107504" y="152400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ПРОЦЕДУРА ПОСТАНОВКИ ОБЪЕКТОВ НВОС НА ГОСУДАРСТВЕННЫЙ УЧЕТ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ru-RU" altLang="ru-RU" b="1" dirty="0" smtClean="0">
                <a:solidFill>
                  <a:srgbClr val="00FFFF"/>
                </a:solidFill>
              </a:rPr>
              <a:t>Правила </a:t>
            </a:r>
            <a:r>
              <a:rPr lang="ru-RU" altLang="ru-RU" b="1" dirty="0">
                <a:solidFill>
                  <a:srgbClr val="00FFFF"/>
                </a:solidFill>
              </a:rPr>
              <a:t>создания и ведения государственного реестра </a:t>
            </a:r>
            <a:r>
              <a:rPr lang="ru-RU" altLang="ru-RU" b="1" dirty="0" smtClean="0">
                <a:solidFill>
                  <a:srgbClr val="00FFFF"/>
                </a:solidFill>
              </a:rPr>
              <a:t>ОНВ,  утв. п</a:t>
            </a:r>
            <a:r>
              <a:rPr lang="ru-RU" altLang="ru-RU" dirty="0" smtClean="0">
                <a:solidFill>
                  <a:srgbClr val="00FFFF"/>
                </a:solidFill>
              </a:rPr>
              <a:t>остановлением </a:t>
            </a:r>
            <a:r>
              <a:rPr lang="ru-RU" altLang="ru-RU" dirty="0">
                <a:solidFill>
                  <a:srgbClr val="00FFFF"/>
                </a:solidFill>
              </a:rPr>
              <a:t>Правительства РФ от 23.06.2016 N 572.</a:t>
            </a:r>
            <a:endParaRPr lang="ru-RU" altLang="ru-RU" b="1" dirty="0">
              <a:solidFill>
                <a:srgbClr val="00FFFF"/>
              </a:solidFill>
            </a:endParaRPr>
          </a:p>
          <a:p>
            <a:pPr algn="l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655434" y="2158772"/>
            <a:ext cx="200000" cy="40613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2671800" y="2865894"/>
            <a:ext cx="200000" cy="40613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2671800" y="3481080"/>
            <a:ext cx="200000" cy="40613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2678098" y="4203085"/>
            <a:ext cx="200000" cy="406131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H:\- Доклады, презентации\2017.06.01 Конференция по НДТ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76" y="4887347"/>
            <a:ext cx="2732348" cy="18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04800" y="1524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/>
              <a:t>Критерии отнесения объектов, оказывающих НВОС </a:t>
            </a:r>
          </a:p>
          <a:p>
            <a:pPr algn="r"/>
            <a:r>
              <a:rPr lang="ru-RU" altLang="ru-RU" sz="2000">
                <a:solidFill>
                  <a:srgbClr val="00FFFF"/>
                </a:solidFill>
              </a:rPr>
              <a:t>Постановление Правительства РФ № 1029 от 28.09.2015</a:t>
            </a: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331788" y="990600"/>
            <a:ext cx="861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000" b="1">
                <a:solidFill>
                  <a:srgbClr val="FFFF00"/>
                </a:solidFill>
              </a:rPr>
              <a:t>I </a:t>
            </a:r>
            <a:r>
              <a:rPr lang="ru-RU" altLang="ru-RU" sz="2000" b="1">
                <a:solidFill>
                  <a:srgbClr val="FFFF00"/>
                </a:solidFill>
              </a:rPr>
              <a:t>категория:</a:t>
            </a: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331788" y="1390650"/>
            <a:ext cx="897255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dirty="0"/>
              <a:t>б) по </a:t>
            </a:r>
            <a:r>
              <a:rPr lang="ru-RU" altLang="ru-RU" sz="1600" dirty="0">
                <a:solidFill>
                  <a:srgbClr val="00FF00"/>
                </a:solidFill>
              </a:rPr>
              <a:t>добыче сырой нефти и природного газа</a:t>
            </a:r>
            <a:r>
              <a:rPr lang="ru-RU" altLang="ru-RU" sz="1600" dirty="0"/>
              <a:t>, включая переработку природного газа;</a:t>
            </a:r>
          </a:p>
          <a:p>
            <a:r>
              <a:rPr lang="ru-RU" altLang="ru-RU" sz="1600" dirty="0"/>
              <a:t>в) по </a:t>
            </a:r>
            <a:r>
              <a:rPr lang="ru-RU" altLang="ru-RU" sz="1600" dirty="0">
                <a:solidFill>
                  <a:srgbClr val="00FF00"/>
                </a:solidFill>
              </a:rPr>
              <a:t>производству нефтепродуктов</a:t>
            </a:r>
            <a:r>
              <a:rPr lang="ru-RU" altLang="ru-RU" sz="1600" dirty="0"/>
              <a:t>;</a:t>
            </a:r>
          </a:p>
          <a:p>
            <a:r>
              <a:rPr lang="ru-RU" altLang="ru-RU" sz="1600" dirty="0"/>
              <a:t>е) по </a:t>
            </a:r>
            <a:r>
              <a:rPr lang="ru-RU" altLang="ru-RU" sz="1600" dirty="0">
                <a:solidFill>
                  <a:srgbClr val="00FF00"/>
                </a:solidFill>
              </a:rPr>
              <a:t>обеспечению эл. энергией, газом и паром </a:t>
            </a:r>
            <a:r>
              <a:rPr lang="ru-RU" altLang="ru-RU" sz="1600" dirty="0"/>
              <a:t>с использованием оборудования </a:t>
            </a:r>
          </a:p>
          <a:p>
            <a:r>
              <a:rPr lang="en-US" altLang="ru-RU" sz="1600" dirty="0"/>
              <a:t>     </a:t>
            </a:r>
            <a:r>
              <a:rPr lang="ru-RU" altLang="ru-RU" sz="1600" dirty="0"/>
              <a:t>(с установленной эл. мощностью </a:t>
            </a:r>
            <a:r>
              <a:rPr lang="en-US" altLang="ru-RU" sz="1600" dirty="0"/>
              <a:t>&gt;= </a:t>
            </a:r>
            <a:r>
              <a:rPr lang="ru-RU" altLang="ru-RU" sz="1600" dirty="0"/>
              <a:t>250 МВт на твердом и (или) жидкого топливе </a:t>
            </a:r>
          </a:p>
          <a:p>
            <a:r>
              <a:rPr lang="en-US" altLang="ru-RU" sz="1600" dirty="0"/>
              <a:t>     </a:t>
            </a:r>
            <a:r>
              <a:rPr lang="ru-RU" altLang="ru-RU" sz="1600" dirty="0"/>
              <a:t>или с установленной эл. мощностью </a:t>
            </a:r>
            <a:r>
              <a:rPr lang="en-US" altLang="ru-RU" sz="1600" dirty="0"/>
              <a:t>&gt;= </a:t>
            </a:r>
            <a:r>
              <a:rPr lang="ru-RU" altLang="ru-RU" sz="1600" dirty="0"/>
              <a:t>500 МВт на газообразном топливе);</a:t>
            </a:r>
          </a:p>
          <a:p>
            <a:r>
              <a:rPr lang="ru-RU" altLang="ru-RU" sz="1600" dirty="0"/>
              <a:t>з) по производству следующей </a:t>
            </a:r>
            <a:r>
              <a:rPr lang="ru-RU" altLang="ru-RU" sz="1600" dirty="0">
                <a:solidFill>
                  <a:srgbClr val="00FF00"/>
                </a:solidFill>
              </a:rPr>
              <a:t>неметаллической минеральной продукции</a:t>
            </a:r>
            <a:r>
              <a:rPr lang="ru-RU" altLang="ru-RU" sz="1600" dirty="0"/>
              <a:t>:</a:t>
            </a:r>
          </a:p>
          <a:p>
            <a:r>
              <a:rPr lang="en-US" altLang="ru-RU" sz="1600" dirty="0"/>
              <a:t>    </a:t>
            </a:r>
            <a:r>
              <a:rPr lang="ru-RU" altLang="ru-RU" sz="1600" dirty="0"/>
              <a:t>стекло и изделия из стекла</a:t>
            </a:r>
            <a:r>
              <a:rPr lang="en-US" altLang="ru-RU" sz="1600" dirty="0"/>
              <a:t> c</a:t>
            </a:r>
            <a:r>
              <a:rPr lang="ru-RU" altLang="ru-RU" sz="1600" dirty="0"/>
              <a:t> производительностью 20 тонн в сутки и более);</a:t>
            </a:r>
          </a:p>
          <a:p>
            <a:r>
              <a:rPr lang="en-US" altLang="ru-RU" sz="1600" dirty="0"/>
              <a:t>    </a:t>
            </a:r>
            <a:r>
              <a:rPr lang="ru-RU" altLang="ru-RU" sz="1600" dirty="0"/>
              <a:t>огнеупорные керамические изделия и строительные керамические материалы </a:t>
            </a:r>
            <a:endParaRPr lang="en-US" altLang="ru-RU" sz="1600" dirty="0"/>
          </a:p>
          <a:p>
            <a:r>
              <a:rPr lang="en-US" altLang="ru-RU" sz="1600" dirty="0"/>
              <a:t>    </a:t>
            </a:r>
            <a:r>
              <a:rPr lang="ru-RU" altLang="ru-RU" sz="1600" dirty="0"/>
              <a:t>(с проектной мощностью 1 млн. штук в год и более);</a:t>
            </a:r>
          </a:p>
          <a:p>
            <a:r>
              <a:rPr lang="ru-RU" altLang="ru-RU" sz="1600" dirty="0"/>
              <a:t>и) по производству</a:t>
            </a:r>
            <a:r>
              <a:rPr lang="ru-RU" altLang="ru-RU" sz="1600" dirty="0">
                <a:solidFill>
                  <a:srgbClr val="00FF00"/>
                </a:solidFill>
              </a:rPr>
              <a:t> химических веществ и химических продуктов</a:t>
            </a:r>
            <a:r>
              <a:rPr lang="en-US" altLang="ru-RU" sz="1600" dirty="0">
                <a:solidFill>
                  <a:srgbClr val="00FF00"/>
                </a:solidFill>
              </a:rPr>
              <a:t> </a:t>
            </a:r>
            <a:r>
              <a:rPr lang="en-US" altLang="ru-RU" sz="1600" dirty="0"/>
              <a:t>(</a:t>
            </a:r>
            <a:r>
              <a:rPr lang="ru-RU" altLang="ru-RU" sz="1600" dirty="0"/>
              <a:t>по списку)</a:t>
            </a:r>
            <a:r>
              <a:rPr lang="en-US" altLang="ru-RU" sz="1600" dirty="0"/>
              <a:t>;</a:t>
            </a:r>
            <a:r>
              <a:rPr lang="ru-RU" altLang="ru-RU" sz="1600" dirty="0"/>
              <a:t> </a:t>
            </a:r>
            <a:endParaRPr lang="en-US" altLang="ru-RU" sz="1600" dirty="0"/>
          </a:p>
          <a:p>
            <a:r>
              <a:rPr lang="ru-RU" altLang="ru-RU" sz="1600" dirty="0"/>
              <a:t>м) по производству </a:t>
            </a:r>
            <a:r>
              <a:rPr lang="ru-RU" altLang="ru-RU" sz="1600" dirty="0">
                <a:solidFill>
                  <a:srgbClr val="00FF00"/>
                </a:solidFill>
              </a:rPr>
              <a:t>фармацевтических субстанций</a:t>
            </a:r>
            <a:r>
              <a:rPr lang="ru-RU" altLang="ru-RU" sz="1600" dirty="0"/>
              <a:t>;</a:t>
            </a:r>
          </a:p>
          <a:p>
            <a:r>
              <a:rPr lang="ru-RU" altLang="ru-RU" sz="1600" dirty="0"/>
              <a:t>н) по обработке и утилизации отходов в части, касающейся обезвреживания </a:t>
            </a:r>
            <a:endParaRPr lang="en-US" altLang="ru-RU" sz="1600" dirty="0"/>
          </a:p>
          <a:p>
            <a:r>
              <a:rPr lang="en-US" altLang="ru-RU" sz="1600" dirty="0"/>
              <a:t>    </a:t>
            </a:r>
            <a:r>
              <a:rPr lang="ru-RU" altLang="ru-RU" sz="1600" dirty="0"/>
              <a:t>отходов с применением оборудования и (или) установок:</a:t>
            </a:r>
          </a:p>
          <a:p>
            <a:r>
              <a:rPr lang="en-US" altLang="ru-RU" sz="1600" dirty="0"/>
              <a:t>    - </a:t>
            </a:r>
            <a:r>
              <a:rPr lang="ru-RU" altLang="ru-RU" sz="1600" dirty="0"/>
              <a:t>по </a:t>
            </a:r>
            <a:r>
              <a:rPr lang="ru-RU" altLang="ru-RU" sz="1600" dirty="0">
                <a:solidFill>
                  <a:srgbClr val="00FF00"/>
                </a:solidFill>
              </a:rPr>
              <a:t>обезвреживанию отходов </a:t>
            </a:r>
            <a:r>
              <a:rPr lang="en-US" altLang="ru-RU" sz="1600" dirty="0">
                <a:solidFill>
                  <a:srgbClr val="00FF00"/>
                </a:solidFill>
              </a:rPr>
              <a:t> </a:t>
            </a:r>
            <a:r>
              <a:rPr lang="ru-RU" altLang="ru-RU" sz="1600" dirty="0">
                <a:solidFill>
                  <a:srgbClr val="00FF00"/>
                </a:solidFill>
              </a:rPr>
              <a:t>I - III классов </a:t>
            </a:r>
            <a:r>
              <a:rPr lang="ru-RU" altLang="ru-RU" sz="1600" dirty="0"/>
              <a:t>опасности;</a:t>
            </a:r>
          </a:p>
          <a:p>
            <a:r>
              <a:rPr lang="en-US" altLang="ru-RU" sz="1600" dirty="0"/>
              <a:t>    - </a:t>
            </a:r>
            <a:r>
              <a:rPr lang="ru-RU" altLang="ru-RU" sz="1600" dirty="0"/>
              <a:t>по </a:t>
            </a:r>
            <a:r>
              <a:rPr lang="ru-RU" altLang="ru-RU" sz="1600" dirty="0">
                <a:solidFill>
                  <a:srgbClr val="00FF00"/>
                </a:solidFill>
              </a:rPr>
              <a:t>обезвреживанию отходов IV и V классов </a:t>
            </a:r>
            <a:r>
              <a:rPr lang="ru-RU" altLang="ru-RU" sz="1600" dirty="0"/>
              <a:t>опасности (</a:t>
            </a:r>
            <a:r>
              <a:rPr lang="ru-RU" altLang="ru-RU" sz="1600" dirty="0" err="1"/>
              <a:t>мощн</a:t>
            </a:r>
            <a:r>
              <a:rPr lang="en-US" altLang="ru-RU" sz="1600" dirty="0"/>
              <a:t>.</a:t>
            </a:r>
            <a:r>
              <a:rPr lang="ru-RU" altLang="ru-RU" sz="1600" dirty="0"/>
              <a:t> 3 тонны в час и более);</a:t>
            </a:r>
          </a:p>
          <a:p>
            <a:r>
              <a:rPr lang="ru-RU" altLang="ru-RU" sz="1600" dirty="0"/>
              <a:t>о) по обработке и утилизации отходов в части, касающейся обеззараживания и (или) </a:t>
            </a:r>
            <a:endParaRPr lang="en-US" altLang="ru-RU" sz="1600" dirty="0"/>
          </a:p>
          <a:p>
            <a:r>
              <a:rPr lang="en-US" altLang="ru-RU" sz="1600" dirty="0"/>
              <a:t>    </a:t>
            </a:r>
            <a:r>
              <a:rPr lang="ru-RU" altLang="ru-RU" sz="1600" dirty="0"/>
              <a:t>обезвреживания </a:t>
            </a:r>
            <a:r>
              <a:rPr lang="ru-RU" altLang="ru-RU" sz="1600" dirty="0">
                <a:solidFill>
                  <a:srgbClr val="00FF00"/>
                </a:solidFill>
              </a:rPr>
              <a:t>биологических и медицинских отходов </a:t>
            </a:r>
            <a:r>
              <a:rPr lang="ru-RU" altLang="ru-RU" sz="1600" dirty="0"/>
              <a:t>(с проектной </a:t>
            </a:r>
            <a:r>
              <a:rPr lang="ru-RU" altLang="ru-RU" sz="1600" dirty="0" err="1"/>
              <a:t>мощн</a:t>
            </a:r>
            <a:r>
              <a:rPr lang="en-US" altLang="ru-RU" sz="1600" dirty="0"/>
              <a:t>.&gt;=</a:t>
            </a:r>
            <a:r>
              <a:rPr lang="ru-RU" altLang="ru-RU" sz="1600" dirty="0"/>
              <a:t>10 т</a:t>
            </a:r>
            <a:r>
              <a:rPr lang="en-US" altLang="ru-RU" sz="1600" dirty="0"/>
              <a:t>/</a:t>
            </a:r>
            <a:r>
              <a:rPr lang="ru-RU" altLang="ru-RU" sz="1600" dirty="0"/>
              <a:t>сутки);</a:t>
            </a:r>
          </a:p>
          <a:p>
            <a:r>
              <a:rPr lang="ru-RU" altLang="ru-RU" sz="1600" dirty="0"/>
              <a:t>п) по </a:t>
            </a:r>
            <a:r>
              <a:rPr lang="ru-RU" altLang="ru-RU" sz="1600" dirty="0">
                <a:solidFill>
                  <a:srgbClr val="00FF00"/>
                </a:solidFill>
              </a:rPr>
              <a:t>захоронению следующих отходов </a:t>
            </a:r>
            <a:r>
              <a:rPr lang="ru-RU" altLang="ru-RU" sz="1600" dirty="0"/>
              <a:t>производства и потребления:</a:t>
            </a:r>
          </a:p>
          <a:p>
            <a:r>
              <a:rPr lang="en-US" altLang="ru-RU" sz="1600" dirty="0"/>
              <a:t>    - </a:t>
            </a:r>
            <a:r>
              <a:rPr lang="ru-RU" altLang="ru-RU" sz="1600" dirty="0"/>
              <a:t>отходы I - III классов опасности;</a:t>
            </a:r>
          </a:p>
          <a:p>
            <a:r>
              <a:rPr lang="en-US" altLang="ru-RU" sz="1600" dirty="0"/>
              <a:t>    - </a:t>
            </a:r>
            <a:r>
              <a:rPr lang="ru-RU" altLang="ru-RU" sz="1600" dirty="0"/>
              <a:t>отходы IV и V классов опасности (20 тыс. тонн в год и более);</a:t>
            </a:r>
          </a:p>
        </p:txBody>
      </p:sp>
    </p:spTree>
    <p:extLst>
      <p:ext uri="{BB962C8B-B14F-4D97-AF65-F5344CB8AC3E}">
        <p14:creationId xmlns:p14="http://schemas.microsoft.com/office/powerpoint/2010/main" val="38550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04800" y="152400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/>
              <a:t>Критерии отнесения объектов, оказывающих НВОС </a:t>
            </a:r>
          </a:p>
          <a:p>
            <a:pPr algn="r"/>
            <a:r>
              <a:rPr lang="ru-RU" altLang="ru-RU" sz="2000">
                <a:solidFill>
                  <a:srgbClr val="00FFFF"/>
                </a:solidFill>
              </a:rPr>
              <a:t>Постановление Правительства РФ № 1029 от 28.09.2015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331788" y="990600"/>
            <a:ext cx="861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000" b="1">
                <a:solidFill>
                  <a:srgbClr val="FFFF00"/>
                </a:solidFill>
              </a:rPr>
              <a:t>I </a:t>
            </a:r>
            <a:r>
              <a:rPr lang="ru-RU" altLang="ru-RU" sz="2000" b="1">
                <a:solidFill>
                  <a:srgbClr val="FFFF00"/>
                </a:solidFill>
              </a:rPr>
              <a:t>категория:</a:t>
            </a: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331788" y="1390650"/>
            <a:ext cx="895826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dirty="0"/>
              <a:t>р) по сбору и обработке сточных вод в части, касающейся </a:t>
            </a:r>
            <a:r>
              <a:rPr lang="ru-RU" altLang="ru-RU" sz="1600" dirty="0">
                <a:solidFill>
                  <a:srgbClr val="00FF00"/>
                </a:solidFill>
              </a:rPr>
              <a:t>очистки сточных вод </a:t>
            </a:r>
            <a:endParaRPr lang="en-US" altLang="ru-RU" sz="1600" dirty="0">
              <a:solidFill>
                <a:srgbClr val="00FF00"/>
              </a:solidFill>
            </a:endParaRPr>
          </a:p>
          <a:p>
            <a:r>
              <a:rPr lang="en-US" altLang="ru-RU" sz="1600" dirty="0"/>
              <a:t>    </a:t>
            </a:r>
            <a:r>
              <a:rPr lang="ru-RU" altLang="ru-RU" sz="1600" dirty="0"/>
              <a:t>централизованных систем водоотведения (канализации) (с объемом 20 тыс. куб. </a:t>
            </a:r>
            <a:endParaRPr lang="en-US" altLang="ru-RU" sz="1600" dirty="0"/>
          </a:p>
          <a:p>
            <a:r>
              <a:rPr lang="en-US" altLang="ru-RU" sz="1600" dirty="0"/>
              <a:t>    </a:t>
            </a:r>
            <a:r>
              <a:rPr lang="ru-RU" altLang="ru-RU" sz="1600" dirty="0"/>
              <a:t>метров в сутки отводимых сточных вод и более);</a:t>
            </a:r>
          </a:p>
          <a:p>
            <a:r>
              <a:rPr lang="ru-RU" altLang="ru-RU" sz="1600" dirty="0"/>
              <a:t>х) по производству следующих </a:t>
            </a:r>
            <a:r>
              <a:rPr lang="ru-RU" altLang="ru-RU" sz="1600" dirty="0">
                <a:solidFill>
                  <a:srgbClr val="00FF00"/>
                </a:solidFill>
              </a:rPr>
              <a:t>пищевых продуктов</a:t>
            </a:r>
            <a:r>
              <a:rPr lang="ru-RU" altLang="ru-RU" sz="1600" dirty="0"/>
              <a:t>:</a:t>
            </a:r>
          </a:p>
          <a:p>
            <a:r>
              <a:rPr lang="en-US" altLang="ru-RU" sz="1600" dirty="0"/>
              <a:t>    </a:t>
            </a:r>
            <a:r>
              <a:rPr lang="ru-RU" altLang="ru-RU" sz="1600" dirty="0"/>
              <a:t>- мясо и мясопродукты (производительностью </a:t>
            </a:r>
            <a:r>
              <a:rPr lang="en-US" altLang="ru-RU" sz="1600" dirty="0"/>
              <a:t>&gt;= </a:t>
            </a:r>
            <a:r>
              <a:rPr lang="ru-RU" altLang="ru-RU" sz="1600" dirty="0"/>
              <a:t>50 т</a:t>
            </a:r>
            <a:r>
              <a:rPr lang="en-US" altLang="ru-RU" sz="1600" dirty="0"/>
              <a:t>/</a:t>
            </a:r>
            <a:r>
              <a:rPr lang="ru-RU" altLang="ru-RU" sz="1600" dirty="0"/>
              <a:t>сутки готовой продукции ;</a:t>
            </a:r>
          </a:p>
          <a:p>
            <a:r>
              <a:rPr lang="en-US" altLang="ru-RU" sz="1600" dirty="0"/>
              <a:t>    </a:t>
            </a:r>
            <a:r>
              <a:rPr lang="ru-RU" altLang="ru-RU" sz="1600" dirty="0"/>
              <a:t>- растительные и животные масла и жиры (с производительностью </a:t>
            </a:r>
            <a:r>
              <a:rPr lang="en-US" altLang="ru-RU" sz="1600" dirty="0"/>
              <a:t>&gt;=</a:t>
            </a:r>
            <a:r>
              <a:rPr lang="ru-RU" altLang="ru-RU" sz="1600" dirty="0"/>
              <a:t>75 т</a:t>
            </a:r>
            <a:r>
              <a:rPr lang="en-US" altLang="ru-RU" sz="1600" dirty="0"/>
              <a:t>/</a:t>
            </a:r>
            <a:r>
              <a:rPr lang="ru-RU" altLang="ru-RU" sz="1600" dirty="0"/>
              <a:t>сутки </a:t>
            </a:r>
            <a:r>
              <a:rPr lang="ru-RU" altLang="ru-RU" sz="1600" dirty="0" err="1"/>
              <a:t>прод</a:t>
            </a:r>
            <a:r>
              <a:rPr lang="en-US" altLang="ru-RU" sz="1600" dirty="0"/>
              <a:t>.</a:t>
            </a:r>
            <a:r>
              <a:rPr lang="ru-RU" altLang="ru-RU" sz="1600" dirty="0"/>
              <a:t>);</a:t>
            </a:r>
          </a:p>
          <a:p>
            <a:r>
              <a:rPr lang="en-US" altLang="ru-RU" sz="1600" dirty="0"/>
              <a:t>    </a:t>
            </a:r>
            <a:r>
              <a:rPr lang="ru-RU" altLang="ru-RU" sz="1600" dirty="0"/>
              <a:t>- молочной продукции (с  мощностью </a:t>
            </a:r>
            <a:r>
              <a:rPr lang="en-US" altLang="ru-RU" sz="1600" dirty="0"/>
              <a:t>&gt;=</a:t>
            </a:r>
            <a:r>
              <a:rPr lang="ru-RU" altLang="ru-RU" sz="1600" dirty="0"/>
              <a:t>200 т/сутки перерабатываемого молока в сутки);</a:t>
            </a:r>
          </a:p>
          <a:p>
            <a:r>
              <a:rPr lang="ru-RU" altLang="ru-RU" sz="1600" dirty="0"/>
              <a:t>ц) по разведению </a:t>
            </a:r>
            <a:r>
              <a:rPr lang="ru-RU" altLang="ru-RU" sz="1600" dirty="0">
                <a:solidFill>
                  <a:srgbClr val="00FF00"/>
                </a:solidFill>
              </a:rPr>
              <a:t>сельскохозяйственной птицы </a:t>
            </a:r>
            <a:r>
              <a:rPr lang="ru-RU" altLang="ru-RU" sz="1600" dirty="0"/>
              <a:t>(с мощностью </a:t>
            </a:r>
            <a:r>
              <a:rPr lang="en-US" altLang="ru-RU" sz="1600" dirty="0"/>
              <a:t>&gt;=</a:t>
            </a:r>
            <a:r>
              <a:rPr lang="ru-RU" altLang="ru-RU" sz="1600" dirty="0"/>
              <a:t>40 тыс. </a:t>
            </a:r>
            <a:r>
              <a:rPr lang="ru-RU" altLang="ru-RU" sz="1600" dirty="0" err="1"/>
              <a:t>птицемест</a:t>
            </a:r>
            <a:r>
              <a:rPr lang="ru-RU" altLang="ru-RU" sz="1600" dirty="0"/>
              <a:t> );</a:t>
            </a:r>
          </a:p>
          <a:p>
            <a:r>
              <a:rPr lang="ru-RU" altLang="ru-RU" sz="1600" dirty="0"/>
              <a:t>ч) по выращиванию и разведению </a:t>
            </a:r>
            <a:r>
              <a:rPr lang="ru-RU" altLang="ru-RU" sz="1600" dirty="0">
                <a:solidFill>
                  <a:srgbClr val="00FF00"/>
                </a:solidFill>
              </a:rPr>
              <a:t>свиней</a:t>
            </a:r>
            <a:r>
              <a:rPr lang="ru-RU" altLang="ru-RU" sz="1600" dirty="0"/>
              <a:t> (с мощностью </a:t>
            </a:r>
            <a:r>
              <a:rPr lang="en-US" altLang="ru-RU" sz="1600" dirty="0"/>
              <a:t>&gt;=</a:t>
            </a:r>
            <a:r>
              <a:rPr lang="ru-RU" altLang="ru-RU" sz="1600" dirty="0"/>
              <a:t>2000 мест и более)</a:t>
            </a:r>
            <a:r>
              <a:rPr lang="en-US" altLang="ru-RU" sz="1600" dirty="0"/>
              <a:t>…</a:t>
            </a:r>
            <a:r>
              <a:rPr lang="ru-RU" altLang="ru-RU" sz="1600" dirty="0"/>
              <a:t>;</a:t>
            </a:r>
          </a:p>
          <a:p>
            <a:r>
              <a:rPr lang="ru-RU" altLang="ru-RU" sz="1600" dirty="0"/>
              <a:t>ш) по </a:t>
            </a:r>
            <a:r>
              <a:rPr lang="ru-RU" altLang="ru-RU" sz="1600" dirty="0">
                <a:solidFill>
                  <a:srgbClr val="00FF00"/>
                </a:solidFill>
              </a:rPr>
              <a:t>переработке и консервированию мяса </a:t>
            </a:r>
            <a:r>
              <a:rPr lang="ru-RU" altLang="ru-RU" sz="1600" dirty="0"/>
              <a:t>в части, касающейся выполнения работ </a:t>
            </a:r>
            <a:endParaRPr lang="en-US" altLang="ru-RU" sz="1600" dirty="0"/>
          </a:p>
          <a:p>
            <a:r>
              <a:rPr lang="en-US" altLang="ru-RU" sz="1600" dirty="0"/>
              <a:t>    </a:t>
            </a:r>
            <a:r>
              <a:rPr lang="ru-RU" altLang="ru-RU" sz="1600" dirty="0"/>
              <a:t>по убою животных на мясокомбинатах, мясохладобойнях;</a:t>
            </a:r>
          </a:p>
        </p:txBody>
      </p:sp>
    </p:spTree>
    <p:extLst>
      <p:ext uri="{BB962C8B-B14F-4D97-AF65-F5344CB8AC3E}">
        <p14:creationId xmlns:p14="http://schemas.microsoft.com/office/powerpoint/2010/main" val="619353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4413</TotalTime>
  <Words>3983</Words>
  <Application>Microsoft Office PowerPoint</Application>
  <PresentationFormat>Экран (4:3)</PresentationFormat>
  <Paragraphs>438</Paragraphs>
  <Slides>26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Техническая</vt:lpstr>
      <vt:lpstr>Управление Росприроднадзора  по Томской области</vt:lpstr>
      <vt:lpstr>Презентация PowerPoint</vt:lpstr>
      <vt:lpstr>Презентация PowerPoint</vt:lpstr>
      <vt:lpstr>Виды негативного воздействия – ст.16 7-ФЗ  Об охране окружающей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изменения в ПЭК</vt:lpstr>
      <vt:lpstr>Основные изменения в УЧЕТЕ</vt:lpstr>
      <vt:lpstr>Основные изменения ПДВ, НДС</vt:lpstr>
      <vt:lpstr>Декларация о воздействии на ОС</vt:lpstr>
      <vt:lpstr>Основные изменения  </vt:lpstr>
      <vt:lpstr>Комплексное экологическое разрешение</vt:lpstr>
      <vt:lpstr>Основные изменения - МЕРОПРИЯТИЯ</vt:lpstr>
      <vt:lpstr>Основные изменения ПЛАТА НВОС</vt:lpstr>
      <vt:lpstr>Управление Росприроднадзора  по Томской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Dima</dc:creator>
  <cp:lastModifiedBy>Dima</cp:lastModifiedBy>
  <cp:revision>300</cp:revision>
  <cp:lastPrinted>1601-01-01T00:00:00Z</cp:lastPrinted>
  <dcterms:created xsi:type="dcterms:W3CDTF">1601-01-01T00:00:00Z</dcterms:created>
  <dcterms:modified xsi:type="dcterms:W3CDTF">2017-06-01T04:04:08Z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