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24" r:id="rId3"/>
    <p:sldId id="281" r:id="rId4"/>
    <p:sldId id="280" r:id="rId5"/>
    <p:sldId id="311" r:id="rId6"/>
    <p:sldId id="306" r:id="rId7"/>
    <p:sldId id="307" r:id="rId8"/>
    <p:sldId id="283" r:id="rId9"/>
    <p:sldId id="308" r:id="rId10"/>
    <p:sldId id="309" r:id="rId11"/>
    <p:sldId id="276" r:id="rId12"/>
    <p:sldId id="295" r:id="rId13"/>
    <p:sldId id="313" r:id="rId14"/>
    <p:sldId id="317" r:id="rId15"/>
    <p:sldId id="318" r:id="rId16"/>
    <p:sldId id="315" r:id="rId17"/>
    <p:sldId id="310" r:id="rId18"/>
    <p:sldId id="314" r:id="rId19"/>
    <p:sldId id="320" r:id="rId20"/>
    <p:sldId id="321" r:id="rId21"/>
    <p:sldId id="304" r:id="rId22"/>
    <p:sldId id="305" r:id="rId23"/>
    <p:sldId id="312" r:id="rId24"/>
    <p:sldId id="316" r:id="rId25"/>
    <p:sldId id="331" r:id="rId26"/>
    <p:sldId id="332" r:id="rId27"/>
    <p:sldId id="296" r:id="rId28"/>
    <p:sldId id="335" r:id="rId29"/>
    <p:sldId id="322" r:id="rId30"/>
    <p:sldId id="333" r:id="rId31"/>
    <p:sldId id="334" r:id="rId32"/>
    <p:sldId id="327" r:id="rId33"/>
    <p:sldId id="297" r:id="rId34"/>
    <p:sldId id="301" r:id="rId35"/>
    <p:sldId id="319" r:id="rId36"/>
    <p:sldId id="33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6BA"/>
    <a:srgbClr val="339933"/>
    <a:srgbClr val="006600"/>
    <a:srgbClr val="2A5A06"/>
    <a:srgbClr val="7ABC32"/>
    <a:srgbClr val="0099FF"/>
    <a:srgbClr val="FF9E1D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272045791324055"/>
          <c:y val="0.10644883293331649"/>
          <c:w val="0.82791914848282344"/>
          <c:h val="0.700907546984434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Масса выбросов, т.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1.9</c:v>
                </c:pt>
                <c:pt idx="1">
                  <c:v>1.85</c:v>
                </c:pt>
                <c:pt idx="2">
                  <c:v>1.7600000000000047</c:v>
                </c:pt>
              </c:numCache>
            </c:numRef>
          </c:val>
        </c:ser>
        <c:axId val="53095040"/>
        <c:axId val="53113600"/>
      </c:barChart>
      <c:catAx>
        <c:axId val="53095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="0"/>
                  <a:t>года</a:t>
                </a:r>
              </a:p>
            </c:rich>
          </c:tx>
          <c:layout>
            <c:manualLayout>
              <c:xMode val="edge"/>
              <c:yMode val="edge"/>
              <c:x val="0.89801368578927609"/>
              <c:y val="0.837178477690292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3113600"/>
        <c:crosses val="autoZero"/>
        <c:auto val="1"/>
        <c:lblAlgn val="ctr"/>
        <c:lblOffset val="100"/>
      </c:catAx>
      <c:valAx>
        <c:axId val="5311360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b="0"/>
                  <a:t>т.</a:t>
                </a:r>
              </a:p>
            </c:rich>
          </c:tx>
          <c:layout>
            <c:manualLayout>
              <c:xMode val="edge"/>
              <c:yMode val="edge"/>
              <c:x val="0.10332103321033212"/>
              <c:y val="2.9041099976139524E-2"/>
            </c:manualLayout>
          </c:layout>
        </c:title>
        <c:numFmt formatCode="General" sourceLinked="1"/>
        <c:tickLblPos val="nextTo"/>
        <c:crossAx val="530950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431624618351337"/>
          <c:y val="0.83679496219689342"/>
          <c:w val="0.35097076407116273"/>
          <c:h val="7.1757592800899994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3"/>
            <c:explosion val="13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I класс </c:v>
                </c:pt>
                <c:pt idx="1">
                  <c:v>II класс</c:v>
                </c:pt>
                <c:pt idx="2">
                  <c:v>III класс</c:v>
                </c:pt>
                <c:pt idx="3">
                  <c:v>IV класс</c:v>
                </c:pt>
                <c:pt idx="4">
                  <c:v>V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1.4</c:v>
                </c:pt>
                <c:pt idx="2">
                  <c:v>2.2000000000000002</c:v>
                </c:pt>
                <c:pt idx="3">
                  <c:v>51.5</c:v>
                </c:pt>
                <c:pt idx="4">
                  <c:v>44.8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5.9521593891672712E-2"/>
          <c:y val="0.89285714285714257"/>
          <c:w val="0.87903284816670668"/>
          <c:h val="7.2622142111754065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8.6772747156605434E-2"/>
          <c:y val="0.10978977785505629"/>
          <c:w val="0.89239391951006131"/>
          <c:h val="0.626198365582851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Образованно отходов, т.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76.482000000000014</c:v>
                </c:pt>
                <c:pt idx="1">
                  <c:v>79.192999999999998</c:v>
                </c:pt>
                <c:pt idx="2">
                  <c:v>72.037000000000006</c:v>
                </c:pt>
              </c:numCache>
            </c:numRef>
          </c:val>
        </c:ser>
        <c:axId val="88966656"/>
        <c:axId val="88968576"/>
      </c:barChart>
      <c:catAx>
        <c:axId val="88966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="0"/>
                  <a:t>года</a:t>
                </a:r>
              </a:p>
            </c:rich>
          </c:tx>
          <c:layout>
            <c:manualLayout>
              <c:xMode val="edge"/>
              <c:yMode val="edge"/>
              <c:x val="0.91827063283756194"/>
              <c:y val="0.7171112985876766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8968576"/>
        <c:crosses val="autoZero"/>
        <c:auto val="1"/>
        <c:lblAlgn val="ctr"/>
        <c:lblOffset val="100"/>
      </c:catAx>
      <c:valAx>
        <c:axId val="88968576"/>
        <c:scaling>
          <c:orientation val="minMax"/>
        </c:scaling>
        <c:axPos val="l"/>
        <c:numFmt formatCode="General" sourceLinked="1"/>
        <c:tickLblPos val="nextTo"/>
        <c:crossAx val="889666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147041278931133"/>
          <c:y val="0.8839465723564216"/>
          <c:w val="0.54291776027996297"/>
          <c:h val="5.1081676231149092E-2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9927384076990382"/>
          <c:y val="0.12398731408573928"/>
          <c:w val="0.41071175998833476"/>
          <c:h val="0.704077302837145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31,5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/>
                      <a:t>68,5</a:t>
                    </a:r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Повторное использование отходов предприятием, %</c:v>
                </c:pt>
                <c:pt idx="1">
                  <c:v>Переданно отходов от предприятия,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31.5</c:v>
                </c:pt>
                <c:pt idx="1">
                  <c:v>68.5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b"/>
      <c:layout>
        <c:manualLayout>
          <c:xMode val="edge"/>
          <c:yMode val="edge"/>
          <c:x val="9.6519356955380595E-2"/>
          <c:y val="0.7667141294838169"/>
          <c:w val="0.8472306346322096"/>
          <c:h val="0.16225405852046337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A63DA-F0EF-4ED7-B839-26B82ABA9F1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3C62-8ACF-4016-A7B8-187D5C812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332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3C62-8ACF-4016-A7B8-187D5C812F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3C62-8ACF-4016-A7B8-187D5C812F6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61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3" tIns="46069" rIns="92133" bIns="46069" anchor="b"/>
          <a:lstStyle/>
          <a:p>
            <a:pPr algn="r" defTabSz="917575"/>
            <a:fld id="{96217421-9B8A-464E-B1F4-4DBFD39298ED}" type="slidenum">
              <a:rPr lang="ru-RU" sz="1200"/>
              <a:pPr algn="r" defTabSz="917575"/>
              <a:t>10</a:t>
            </a:fld>
            <a:endParaRPr lang="ru-RU" sz="120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3" tIns="46069" rIns="92133" bIns="46069" anchor="b"/>
          <a:lstStyle/>
          <a:p>
            <a:pPr algn="r" defTabSz="917575"/>
            <a:fld id="{A581D785-D8FF-47DA-B7A3-F5B7F95A5557}" type="slidenum">
              <a:rPr lang="en-US" sz="1200">
                <a:latin typeface="Calibri" pitchFamily="34" charset="0"/>
              </a:rPr>
              <a:pPr algn="r" defTabSz="917575"/>
              <a:t>10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99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3C62-8ACF-4016-A7B8-187D5C812F6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4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3862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928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008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8F12-3747-485C-94E7-EEC02533BB32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2C5E-325E-40D0-A8F8-CA8B56F3A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B2190-CEA1-4472-B813-5959CEE166C5}" type="datetime1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F2B3-5BD7-4803-927B-360F4052A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86F9-C1C8-4478-AAFD-D3C9AE65AF28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C5E7-F0A3-4EB2-A496-E93AF771A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BB4CD-0445-4EBE-AC53-61167403A0F4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32D5-2C1C-4256-9F93-223F2A43E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DC7F2-0A8A-4A37-9785-2746C0B65CB0}" type="datetime1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31CD8-2DC4-4129-9ACF-630AE8D2B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C823-ECEE-47B3-9271-BAB75289F2B4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5917-F649-42A6-86F0-7AAEDB983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C195-6F2B-4269-BBE2-D755650EE058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51CA-B0E5-4634-B0FF-01514BA9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1D77-3F81-4AA7-BBC0-65FE17176952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15EA-9FB1-487F-B413-0026CA14E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10E6-8A4E-43A9-9EDD-AF0B981D787A}" type="datetime1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54BDC-5EAE-430A-9118-13049B720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AB3F-84F8-4339-8C56-23BB0E2EB43E}" type="datetime1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30A2-3869-4710-BFC1-FB9D5D1C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8DF5-211F-48FA-9056-9C4044BD1623}" type="datetime1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D6EE-344A-4508-A804-5F942B9C5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03F4-1738-481B-8564-4E056905EECF}" type="datetime1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4586-6BC2-4C28-89B1-0FF21976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073A-00D4-4A58-981A-66F7C45A1C16}" type="datetime1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1E5D-834C-43A1-904E-A327F34C1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B8F176-828A-49AC-B06F-E44F1B7FF95C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042A6F-F145-467F-B00B-A2F301B4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Министерство образования и науки Российской Федерации</a:t>
            </a:r>
          </a:p>
          <a:p>
            <a:pPr algn="ctr"/>
            <a:r>
              <a:rPr lang="ru-RU" sz="1600" b="1" dirty="0" smtClean="0"/>
              <a:t>НАЦИОНАЛЬНЫЙ ИССЛЕДОВАТЕЛЬСКИЙ</a:t>
            </a:r>
          </a:p>
          <a:p>
            <a:pPr algn="ctr"/>
            <a:r>
              <a:rPr lang="ru-RU" sz="1600" b="1" dirty="0" smtClean="0"/>
              <a:t>ТОМСКИЙ ГОСУДАРСТВЕННЫЙ УНИВЕРСИТЕТ (НИ ТГУ)</a:t>
            </a:r>
          </a:p>
          <a:p>
            <a:pPr algn="ctr"/>
            <a:r>
              <a:rPr lang="ru-RU" sz="1600" b="1" dirty="0" smtClean="0"/>
              <a:t>Институт биологии, экологии, почвоведения, сельского и лесного хозяйства</a:t>
            </a:r>
          </a:p>
          <a:p>
            <a:pPr algn="ctr"/>
            <a:r>
              <a:rPr lang="ru-RU" sz="1600" b="1" dirty="0" smtClean="0"/>
              <a:t>Кафедра экологии, природопользования и экологической инженерии</a:t>
            </a:r>
            <a:endParaRPr lang="ru-RU" sz="16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1600200"/>
            <a:ext cx="8229600" cy="3505200"/>
          </a:xfrm>
          <a:prstGeom prst="rect">
            <a:avLst/>
          </a:prstGeom>
          <a:effectLst/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системы производственного экологического контроля, на основе внедрения наилучших доступных технологий </a:t>
            </a:r>
          </a:p>
          <a:p>
            <a:pPr algn="ctr">
              <a:lnSpc>
                <a:spcPct val="80000"/>
              </a:lnSpc>
              <a:spcBef>
                <a:spcPts val="200"/>
              </a:spcBef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(УАВР ООО «Газпром трансгаз Томск»)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105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 работы:</a:t>
            </a:r>
          </a:p>
          <a:p>
            <a:r>
              <a:rPr lang="ru-RU" sz="2000" dirty="0" smtClean="0"/>
              <a:t>студент группы 01171 Д.А. Коростин</a:t>
            </a:r>
          </a:p>
          <a:p>
            <a:r>
              <a:rPr lang="ru-RU" sz="2000" dirty="0" smtClean="0"/>
              <a:t>Руководитель: проф. А.М. Адам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17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4614863" y="2220913"/>
            <a:ext cx="261937" cy="1889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437" name="Прямоугольник 30"/>
          <p:cNvSpPr>
            <a:spLocks noChangeArrowheads="1"/>
          </p:cNvSpPr>
          <p:nvPr/>
        </p:nvSpPr>
        <p:spPr bwMode="auto">
          <a:xfrm>
            <a:off x="2641600" y="2162175"/>
            <a:ext cx="609600" cy="2905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438" name="TextBox 31"/>
          <p:cNvSpPr txBox="1">
            <a:spLocks noChangeArrowheads="1"/>
          </p:cNvSpPr>
          <p:nvPr/>
        </p:nvSpPr>
        <p:spPr bwMode="auto">
          <a:xfrm>
            <a:off x="2590800" y="2362200"/>
            <a:ext cx="30051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71600" y="2209800"/>
            <a:ext cx="6633029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В процессе производственной деятельности 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предприятие</a:t>
            </a:r>
            <a:r>
              <a:rPr lang="ru-RU" sz="2000" b="1" dirty="0" smtClean="0">
                <a:solidFill>
                  <a:srgbClr val="FFFF00"/>
                </a:solidFill>
                <a:latin typeface="Arial Narrow" pitchFamily="34" charset="0"/>
              </a:rPr>
              <a:t> осуществляет </a:t>
            </a:r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негативное воздействие на следующие компоненты окружающей среды</a:t>
            </a:r>
          </a:p>
        </p:txBody>
      </p:sp>
      <p:sp>
        <p:nvSpPr>
          <p:cNvPr id="18442" name="Скругленный прямоугольник 33"/>
          <p:cNvSpPr>
            <a:spLocks noChangeArrowheads="1"/>
          </p:cNvSpPr>
          <p:nvPr/>
        </p:nvSpPr>
        <p:spPr bwMode="auto">
          <a:xfrm>
            <a:off x="4529138" y="1611313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857224" y="3929066"/>
            <a:ext cx="249940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Атмосферный воздух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15074" y="3929066"/>
            <a:ext cx="220765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  <a:latin typeface="Arial Narrow" pitchFamily="34" charset="0"/>
              </a:rPr>
              <a:t>Почвенный покров</a:t>
            </a:r>
          </a:p>
        </p:txBody>
      </p:sp>
      <p:cxnSp>
        <p:nvCxnSpPr>
          <p:cNvPr id="18449" name="Прямая со стрелкой 39"/>
          <p:cNvCxnSpPr>
            <a:cxnSpLocks noChangeShapeType="1"/>
          </p:cNvCxnSpPr>
          <p:nvPr/>
        </p:nvCxnSpPr>
        <p:spPr bwMode="auto">
          <a:xfrm flipV="1">
            <a:off x="2032000" y="3236913"/>
            <a:ext cx="1857375" cy="3333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8450" name="Прямая со стрелкой 43"/>
          <p:cNvCxnSpPr>
            <a:cxnSpLocks noChangeShapeType="1"/>
          </p:cNvCxnSpPr>
          <p:nvPr/>
        </p:nvCxnSpPr>
        <p:spPr bwMode="auto">
          <a:xfrm>
            <a:off x="2714625" y="34544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8451" name="Прямая со стрелкой 45"/>
          <p:cNvCxnSpPr>
            <a:cxnSpLocks noChangeShapeType="1"/>
          </p:cNvCxnSpPr>
          <p:nvPr/>
        </p:nvCxnSpPr>
        <p:spPr bwMode="auto">
          <a:xfrm rot="10800000" flipV="1">
            <a:off x="2147888" y="3208338"/>
            <a:ext cx="1247775" cy="26035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8452" name="Прямая со стрелкой 89"/>
          <p:cNvCxnSpPr>
            <a:cxnSpLocks noChangeShapeType="1"/>
          </p:cNvCxnSpPr>
          <p:nvPr/>
        </p:nvCxnSpPr>
        <p:spPr bwMode="auto">
          <a:xfrm>
            <a:off x="2627313" y="4224338"/>
            <a:ext cx="3657600" cy="6953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8453" name="Прямая со стрелкой 92"/>
          <p:cNvCxnSpPr>
            <a:cxnSpLocks noChangeShapeType="1"/>
          </p:cNvCxnSpPr>
          <p:nvPr/>
        </p:nvCxnSpPr>
        <p:spPr bwMode="auto">
          <a:xfrm rot="10800000" flipV="1">
            <a:off x="1785918" y="3214686"/>
            <a:ext cx="2643206" cy="64294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55" name="Прямая со стрелкой 96"/>
          <p:cNvCxnSpPr>
            <a:cxnSpLocks noChangeShapeType="1"/>
          </p:cNvCxnSpPr>
          <p:nvPr/>
        </p:nvCxnSpPr>
        <p:spPr bwMode="auto">
          <a:xfrm>
            <a:off x="4429124" y="3214686"/>
            <a:ext cx="2643206" cy="64294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9" name="Прямоугольник 98"/>
          <p:cNvSpPr/>
          <p:nvPr/>
        </p:nvSpPr>
        <p:spPr>
          <a:xfrm>
            <a:off x="571472" y="4429132"/>
            <a:ext cx="30033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latin typeface="Arial Narrow" pitchFamily="34" charset="0"/>
              </a:rPr>
              <a:t>Выбросы </a:t>
            </a:r>
            <a:r>
              <a:rPr lang="ru-RU" sz="1800" b="1" dirty="0">
                <a:solidFill>
                  <a:srgbClr val="FFFF00"/>
                </a:solidFill>
                <a:latin typeface="Arial Narrow" pitchFamily="34" charset="0"/>
              </a:rPr>
              <a:t>в атмосферный воздух </a:t>
            </a:r>
            <a:r>
              <a:rPr lang="ru-RU" sz="1800" b="1" dirty="0" smtClean="0">
                <a:solidFill>
                  <a:srgbClr val="FFFF00"/>
                </a:solidFill>
                <a:latin typeface="Arial Narrow" pitchFamily="34" charset="0"/>
              </a:rPr>
              <a:t>загрязняющих</a:t>
            </a:r>
            <a:endParaRPr lang="ru-RU" sz="18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latin typeface="Arial Narrow" pitchFamily="34" charset="0"/>
              </a:rPr>
              <a:t>веществ (22 источника, 34 ЗВ)</a:t>
            </a:r>
            <a:endParaRPr lang="ru-RU" sz="12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5929322" y="4429132"/>
            <a:ext cx="281942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  <a:latin typeface="Arial Narrow" pitchFamily="34" charset="0"/>
              </a:rPr>
              <a:t>Образование и накопление отходов производства и потребления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465" name="TextBox 24"/>
          <p:cNvSpPr txBox="1">
            <a:spLocks noChangeArrowheads="1"/>
          </p:cNvSpPr>
          <p:nvPr/>
        </p:nvSpPr>
        <p:spPr bwMode="auto">
          <a:xfrm>
            <a:off x="0" y="838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</a:rPr>
              <a:t>Объекты 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негативного воздействия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6182" y="5072074"/>
            <a:ext cx="171451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FF00"/>
                </a:solidFill>
              </a:rPr>
              <a:t>Водная среда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488" y="5572140"/>
            <a:ext cx="355760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  <a:latin typeface="Arial Narrow" pitchFamily="34" charset="0"/>
              </a:rPr>
              <a:t>сбросы загрязняющих и иных веществ </a:t>
            </a:r>
            <a:r>
              <a:rPr lang="ru-RU" sz="1800" b="1" dirty="0" smtClean="0">
                <a:solidFill>
                  <a:srgbClr val="FFFF00"/>
                </a:solidFill>
                <a:latin typeface="Arial Narrow" pitchFamily="34" charset="0"/>
              </a:rPr>
              <a:t>на </a:t>
            </a:r>
            <a:r>
              <a:rPr lang="ru-RU" sz="1800" b="1" dirty="0">
                <a:solidFill>
                  <a:srgbClr val="FFFF00"/>
                </a:solidFill>
                <a:latin typeface="Arial Narrow" pitchFamily="34" charset="0"/>
              </a:rPr>
              <a:t>водосборные площади;</a:t>
            </a:r>
          </a:p>
        </p:txBody>
      </p:sp>
      <p:cxnSp>
        <p:nvCxnSpPr>
          <p:cNvPr id="22" name="Прямая со стрелкой 96"/>
          <p:cNvCxnSpPr>
            <a:cxnSpLocks noChangeShapeType="1"/>
          </p:cNvCxnSpPr>
          <p:nvPr/>
        </p:nvCxnSpPr>
        <p:spPr bwMode="auto">
          <a:xfrm rot="5400000">
            <a:off x="3505192" y="4138618"/>
            <a:ext cx="184786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Нормативно – правовая база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295400"/>
            <a:ext cx="8534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ст. ст. 67,73 Федерального закона от 10.01.2002 № 7 - ФЗ «Об охране окружающей среды»; </a:t>
            </a:r>
          </a:p>
          <a:p>
            <a:pPr indent="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ст. 25 Федерального закона от 30.12.1998 № 96 - ФЗ «Об охране атмосферного воздуха»; </a:t>
            </a:r>
          </a:p>
          <a:p>
            <a:pPr indent="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ст. 26 Федерального закона от 24.06.1998 №89 - ФЗ «Об отходах производства и потребления»; </a:t>
            </a:r>
          </a:p>
          <a:p>
            <a:pPr indent="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ГОСТ Р 56059-2014; </a:t>
            </a:r>
          </a:p>
          <a:p>
            <a:pPr indent="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ГОСТ Р 56061-2014; </a:t>
            </a:r>
          </a:p>
          <a:p>
            <a:pPr indent="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ГОСТ Р 56062-2014; </a:t>
            </a:r>
          </a:p>
          <a:p>
            <a:pPr indent="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ГОСТ Р 56063-2014; </a:t>
            </a:r>
          </a:p>
        </p:txBody>
      </p:sp>
      <p:pic>
        <p:nvPicPr>
          <p:cNvPr id="1026" name="Picture 2" descr="C:\Users\Катюшка\Desktop\pe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657599"/>
            <a:ext cx="3200401" cy="320040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31CD8-2DC4-4129-9ACF-630AE8D2B2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Реализация производственного экологического контроля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752600"/>
            <a:ext cx="94488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ПЭК за соблюдением требований природоохранного законодательства;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ПЭК за выбросами загрязняющих веществ в атмосферный воздух;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ПЭК в области обращения с отходами производства и потребления;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ПЭК за охраной водных объектов;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ПЭК состояния и использования земель и почв;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ПЭК за охраной объектов животного мира и среды их обитания;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ПЭК за охраной лесов и объектов растительного мира;</a:t>
            </a:r>
            <a:endParaRPr lang="ru-RU" sz="2200" b="1" dirty="0" smtClean="0">
              <a:solidFill>
                <a:srgbClr val="006600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ПЭК за соблюдением режимов особо охраняемых природных территорий;</a:t>
            </a:r>
            <a:endParaRPr lang="ru-RU" sz="2200" b="1" dirty="0" smtClean="0">
              <a:solidFill>
                <a:srgbClr val="006600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  <a:tab pos="630238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ПЭК выполнения природоохранных мероприятий.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Admin\Рабочий стол\планета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862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-609600" y="1295400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76400" y="0"/>
            <a:ext cx="677227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3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Охрана атмосферного воздуха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1495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5306BA"/>
                </a:solidFill>
              </a:rPr>
              <a:t>	ПЭК в части атмосферного воздуха осуществляется на основании пунктов Плана природоохранных мероприятий, разработанной программы ПЭК и графика контроля</a:t>
            </a:r>
            <a:endParaRPr lang="ru-RU" b="1" dirty="0">
              <a:solidFill>
                <a:srgbClr val="5306BA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42910" y="1000108"/>
            <a:ext cx="86868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rgbClr val="5306BA"/>
                </a:solidFill>
              </a:rPr>
              <a:t>При </a:t>
            </a:r>
            <a:r>
              <a:rPr lang="ru-RU" b="1" dirty="0">
                <a:solidFill>
                  <a:srgbClr val="5306BA"/>
                </a:solidFill>
              </a:rPr>
              <a:t>проведении инвентаризации </a:t>
            </a:r>
            <a:r>
              <a:rPr lang="ru-RU" b="1" dirty="0" smtClean="0">
                <a:solidFill>
                  <a:srgbClr val="5306BA"/>
                </a:solidFill>
              </a:rPr>
              <a:t>выявлено 22 </a:t>
            </a:r>
            <a:r>
              <a:rPr lang="ru-RU" b="1" dirty="0">
                <a:solidFill>
                  <a:srgbClr val="5306BA"/>
                </a:solidFill>
              </a:rPr>
              <a:t>источника выбросов загрязняющих веществ в атмосферный </a:t>
            </a:r>
            <a:r>
              <a:rPr lang="ru-RU" b="1" dirty="0" smtClean="0">
                <a:solidFill>
                  <a:srgbClr val="5306BA"/>
                </a:solidFill>
              </a:rPr>
              <a:t>воздух.</a:t>
            </a:r>
          </a:p>
          <a:p>
            <a:pPr indent="457200"/>
            <a:endParaRPr lang="ru-RU" dirty="0" smtClean="0">
              <a:solidFill>
                <a:srgbClr val="5306BA"/>
              </a:solidFill>
            </a:endParaRPr>
          </a:p>
          <a:p>
            <a:pPr indent="457200"/>
            <a:endParaRPr lang="ru-RU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438400" y="1600200"/>
            <a:ext cx="70104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rgbClr val="5306BA"/>
                </a:solidFill>
              </a:rPr>
              <a:t>Основными </a:t>
            </a:r>
            <a:r>
              <a:rPr lang="ru-RU" b="1" dirty="0">
                <a:solidFill>
                  <a:srgbClr val="5306BA"/>
                </a:solidFill>
              </a:rPr>
              <a:t>источниками выбросов загрязняющих веществ </a:t>
            </a:r>
            <a:r>
              <a:rPr lang="ru-RU" b="1" dirty="0" smtClean="0">
                <a:solidFill>
                  <a:srgbClr val="5306BA"/>
                </a:solidFill>
              </a:rPr>
              <a:t>в атмосферный </a:t>
            </a:r>
            <a:r>
              <a:rPr lang="ru-RU" b="1" dirty="0">
                <a:solidFill>
                  <a:srgbClr val="5306BA"/>
                </a:solidFill>
              </a:rPr>
              <a:t>воздух на территории промплощадки являются: гаражные </a:t>
            </a:r>
            <a:r>
              <a:rPr lang="ru-RU" b="1" dirty="0" smtClean="0">
                <a:solidFill>
                  <a:srgbClr val="5306BA"/>
                </a:solidFill>
              </a:rPr>
              <a:t>боксы, </a:t>
            </a:r>
            <a:r>
              <a:rPr lang="ru-RU" b="1" dirty="0">
                <a:solidFill>
                  <a:srgbClr val="5306BA"/>
                </a:solidFill>
              </a:rPr>
              <a:t>стоянки транспорта и ремонтно-механические мастерские</a:t>
            </a:r>
            <a:r>
              <a:rPr lang="ru-RU" b="1" dirty="0" smtClean="0">
                <a:solidFill>
                  <a:srgbClr val="5306BA"/>
                </a:solidFill>
              </a:rPr>
              <a:t>.</a:t>
            </a:r>
          </a:p>
          <a:p>
            <a:pPr indent="457200"/>
            <a:endParaRPr lang="ru-RU" dirty="0" smtClean="0">
              <a:solidFill>
                <a:srgbClr val="5306BA"/>
              </a:solidFill>
            </a:endParaRPr>
          </a:p>
          <a:p>
            <a:pPr indent="457200"/>
            <a:endParaRPr lang="ru-RU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2819400"/>
            <a:ext cx="533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rgbClr val="5306BA"/>
                </a:solidFill>
              </a:rPr>
              <a:t>На основании полученных данных разработан план – график контроля на предприятии за соблюдением нормативов ПДВ (ВСВ) на источниках выбросов.</a:t>
            </a:r>
            <a:endParaRPr lang="en-US" b="1" dirty="0" smtClean="0">
              <a:solidFill>
                <a:srgbClr val="5306BA"/>
              </a:solidFill>
            </a:endParaRPr>
          </a:p>
          <a:p>
            <a:pPr indent="457200"/>
            <a:endParaRPr lang="ru-RU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214290"/>
            <a:ext cx="8715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Деятельность по обращению с отходами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57200" y="11430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существляется 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деятельность по обращению с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29 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видами отходов производства и потребления </a:t>
            </a:r>
            <a:r>
              <a:rPr lang="en-US" sz="2000" b="1" dirty="0" smtClean="0">
                <a:solidFill>
                  <a:schemeClr val="tx1"/>
                </a:solidFill>
                <a:latin typeface="Arial Narrow" pitchFamily="34" charset="0"/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-</a:t>
            </a:r>
            <a:r>
              <a:rPr lang="en-US" sz="2000" b="1" dirty="0" smtClean="0">
                <a:latin typeface="Arial Narrow" pitchFamily="34" charset="0"/>
              </a:rPr>
              <a:t>V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 Narrow" pitchFamily="34" charset="0"/>
              </a:rPr>
              <a:t>классов опасности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-304800" y="2057400"/>
          <a:ext cx="502920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62400" y="2362200"/>
          <a:ext cx="5029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214290"/>
            <a:ext cx="8643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Деятельность по обращению с отходами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657600" y="1905000"/>
          <a:ext cx="6096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6800" y="838200"/>
            <a:ext cx="4267200" cy="237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  Отходы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, образующиеся в процессе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хозяйственной деятельности, подлежат 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накоплению на </a:t>
            </a:r>
            <a:r>
              <a:rPr lang="ru-RU" b="1" dirty="0" err="1">
                <a:solidFill>
                  <a:schemeClr val="tx1"/>
                </a:solidFill>
                <a:latin typeface="Arial Narrow" pitchFamily="34" charset="0"/>
              </a:rPr>
              <a:t>промплощадке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 филиала с последующей передачей 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контрагентам для использования, обезвреживания</a:t>
            </a:r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Arial Narrow" pitchFamily="34" charset="0"/>
              </a:rPr>
              <a:t>разме-щения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Users\Катюшка\Desktop\23214-18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4470400" cy="33528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953000"/>
            <a:ext cx="4572000" cy="15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b="1" dirty="0" smtClean="0">
                <a:latin typeface="Arial Narrow" pitchFamily="34" charset="0"/>
              </a:rPr>
              <a:t>   В производственных зданиях и сооружениях на видных местах располагаются схемы распределения отходов по видам и контейнерам.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285728"/>
            <a:ext cx="8643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Деятельность по обращению с отходами</a:t>
            </a:r>
          </a:p>
        </p:txBody>
      </p:sp>
      <p:sp>
        <p:nvSpPr>
          <p:cNvPr id="21512" name="Прямоугольник 9"/>
          <p:cNvSpPr>
            <a:spLocks noChangeArrowheads="1"/>
          </p:cNvSpPr>
          <p:nvPr/>
        </p:nvSpPr>
        <p:spPr bwMode="auto">
          <a:xfrm>
            <a:off x="457200" y="55626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Arial Narrow" pitchFamily="34" charset="0"/>
              </a:rPr>
              <a:t>Для результативного проведения ПЭК в области обращения с отходами разработана схема, разграничивающая зоны ответственности между лицами, назначенными приказом по филиалу за обращение с отходами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0963" name="Picture 3" descr="C:\Users\Катюшка\Desktop\Диплом Данил\для презентации\Карта- схема мест накопления отходов УАВР на 31.08.201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2" cy="42672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атюшка\Desktop\pnoolr-oth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676650"/>
            <a:ext cx="2438400" cy="2590800"/>
          </a:xfrm>
          <a:prstGeom prst="rect">
            <a:avLst/>
          </a:prstGeom>
          <a:noFill/>
        </p:spPr>
      </p:pic>
      <p:pic>
        <p:nvPicPr>
          <p:cNvPr id="3074" name="Picture 2" descr="C:\Users\Катюшка\Desktop\pnool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85800"/>
            <a:ext cx="2743200" cy="2743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42984"/>
            <a:ext cx="67056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b="1" dirty="0" smtClean="0"/>
              <a:t>Обращение с отходами организовано в соответствии с требованиями ФЗ «Об отходах производства и потребления» и на основании проведенной инвентаризаций, разработанного </a:t>
            </a:r>
            <a:r>
              <a:rPr lang="ru-RU" b="1" dirty="0" smtClean="0">
                <a:solidFill>
                  <a:srgbClr val="5306BA"/>
                </a:solidFill>
              </a:rPr>
              <a:t>ПНООЛР</a:t>
            </a:r>
            <a:r>
              <a:rPr lang="ru-RU" b="1" dirty="0" smtClean="0"/>
              <a:t>, и на основании  лицензии, которая является основным документом, разрешающий осуществление деятельности по обращению с опасными отходами.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3886200"/>
            <a:ext cx="51816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ru-RU" b="1" dirty="0" smtClean="0"/>
              <a:t>Разработана и утверждена </a:t>
            </a:r>
            <a:r>
              <a:rPr lang="ru-RU" b="1" dirty="0" smtClean="0">
                <a:solidFill>
                  <a:srgbClr val="5306BA"/>
                </a:solidFill>
              </a:rPr>
              <a:t>Инструкция по обращению с отходами</a:t>
            </a:r>
            <a:r>
              <a:rPr lang="ru-RU" b="1" dirty="0" smtClean="0"/>
              <a:t>. </a:t>
            </a:r>
          </a:p>
          <a:p>
            <a:pPr>
              <a:lnSpc>
                <a:spcPct val="140000"/>
              </a:lnSpc>
            </a:pPr>
            <a:r>
              <a:rPr lang="ru-RU" b="1" dirty="0" smtClean="0"/>
              <a:t>Разработан и утвержден Управлением </a:t>
            </a:r>
          </a:p>
          <a:p>
            <a:pPr>
              <a:lnSpc>
                <a:spcPct val="140000"/>
              </a:lnSpc>
            </a:pPr>
            <a:r>
              <a:rPr lang="ru-RU" b="1" dirty="0" err="1" smtClean="0"/>
              <a:t>Росприроднадзора</a:t>
            </a:r>
            <a:r>
              <a:rPr lang="ru-RU" b="1" dirty="0" smtClean="0"/>
              <a:t> по Томской области </a:t>
            </a:r>
          </a:p>
          <a:p>
            <a:pPr>
              <a:lnSpc>
                <a:spcPct val="140000"/>
              </a:lnSpc>
            </a:pPr>
            <a:r>
              <a:rPr lang="ru-RU" b="1" dirty="0" smtClean="0">
                <a:solidFill>
                  <a:srgbClr val="5306BA"/>
                </a:solidFill>
              </a:rPr>
              <a:t>Порядок осуществления производственного контроля в области обращения с отходами</a:t>
            </a:r>
            <a:endParaRPr lang="ru-RU" b="1" dirty="0">
              <a:solidFill>
                <a:srgbClr val="5306B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42852"/>
            <a:ext cx="8715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Деятельность по обращению с отходами</a:t>
            </a:r>
          </a:p>
        </p:txBody>
      </p:sp>
      <p:pic>
        <p:nvPicPr>
          <p:cNvPr id="3076" name="Picture 4" descr="C:\Users\Катюшка\Desktop\1361518272_pnool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3714752"/>
            <a:ext cx="2590800" cy="25908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D6EE-344A-4508-A804-5F942B9C5A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28600"/>
            <a:ext cx="9143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latin typeface="Arial Narrow" pitchFamily="34" charset="0"/>
              </a:rPr>
              <a:t>Водоснабжение и водоотведение.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  <a:latin typeface="Arial Narrow" pitchFamily="34" charset="0"/>
              </a:rPr>
              <a:t>Охрана водных объектов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52400" y="1285860"/>
            <a:ext cx="8991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Водоснабжение и водоотведение объектов филиала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осуществляется централизовано. </a:t>
            </a:r>
          </a:p>
          <a:p>
            <a:pPr algn="ctr"/>
            <a:r>
              <a:rPr lang="ru-RU" b="1" dirty="0" smtClean="0"/>
              <a:t>Водоотведение – в сети городской канализации.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 целях исключения негативного воздействия на поверхностные и подземные водные объекты и на водосборные площади промышленными стоками, по территории  производственных площадок проложена сеть ливневой канализации. </a:t>
            </a:r>
            <a:r>
              <a:rPr lang="ru-RU" b="1" dirty="0" smtClean="0">
                <a:solidFill>
                  <a:schemeClr val="tx1"/>
                </a:solidFill>
              </a:rPr>
              <a:t>Отведение </a:t>
            </a:r>
            <a:r>
              <a:rPr lang="ru-RU" b="1" dirty="0">
                <a:solidFill>
                  <a:schemeClr val="tx1"/>
                </a:solidFill>
              </a:rPr>
              <a:t>дождевых и талых поверхностных вод осуществляется в герметичную емкость с последующей очисткой емкостей и вывозом сточных вод на очистные сооружения.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8375946" cy="290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СТРАТЕГИЧЕСКАЯ ЦЕЛЬ ПЕРЕХОДА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КОНЦЕПЦИИ НДТ ПРИ ОХРАНЕ ОКРУЖАЮЩЕЙ СРЕДЫ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028" y="1777405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Концепция долгосрочного развития на период до 2020 г., утвержденная распоряжением Правительства РФ от 17 ноября 2008 г. № 1662-р. </a:t>
            </a: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Распоряжение Правительства РФ от 19 марта 2014 г. № 398-р «О комплексе мер, направленных на отказ от использования устаревших и неэффективных технологий, переход на принципы наилучших доступных технологий и внедрение современных технологий»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D6EE-344A-4508-A804-5F942B9C5A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85720" y="285728"/>
            <a:ext cx="8590321" cy="54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400" dirty="0" smtClean="0">
                <a:solidFill>
                  <a:srgbClr val="2A5A06"/>
                </a:solidFill>
              </a:rPr>
              <a:t>	</a:t>
            </a:r>
          </a:p>
          <a:p>
            <a:pPr algn="just"/>
            <a:endParaRPr lang="ru-RU" sz="2400" dirty="0">
              <a:solidFill>
                <a:srgbClr val="2A5A06"/>
              </a:solidFill>
            </a:endParaRPr>
          </a:p>
          <a:p>
            <a:pPr algn="just"/>
            <a:endParaRPr lang="ru-RU" sz="2400" dirty="0" smtClean="0">
              <a:solidFill>
                <a:srgbClr val="2A5A06"/>
              </a:solidFill>
            </a:endParaRPr>
          </a:p>
          <a:p>
            <a:pPr algn="just"/>
            <a:endParaRPr lang="ru-RU" sz="2400" dirty="0">
              <a:solidFill>
                <a:srgbClr val="2A5A06"/>
              </a:solidFill>
            </a:endParaRPr>
          </a:p>
          <a:p>
            <a:pPr algn="just"/>
            <a:endParaRPr lang="ru-RU" sz="2400" dirty="0" smtClean="0">
              <a:solidFill>
                <a:srgbClr val="2A5A0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2A5A06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Актуальность темы исследования: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2A5A06"/>
                </a:solidFill>
              </a:rPr>
              <a:t>производственный экологический контроль (далее - ПЭК) способствует рациональному использованию природных ресурсов,  минимизации негативного воздействия объекта на качество окружающей среды, и выявляет  соответствие (или несоответствие) деятельности предприятия законодательным нормам.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2A5A06"/>
                </a:solidFill>
              </a:rPr>
              <a:t> </a:t>
            </a:r>
            <a:r>
              <a:rPr lang="ru-RU" sz="2400" b="1" dirty="0" smtClean="0">
                <a:solidFill>
                  <a:srgbClr val="2A5A06"/>
                </a:solidFill>
              </a:rPr>
              <a:t>          В связи с внедрением наилучших доступных технологий (далее – НДТ) в Российской Федерации механизмы реализации ПЭК приобретают особую  актуальность.</a:t>
            </a:r>
            <a:endParaRPr lang="ru-RU" sz="3200" dirty="0" smtClean="0">
              <a:solidFill>
                <a:srgbClr val="2A5A06"/>
              </a:solidFill>
            </a:endParaRPr>
          </a:p>
          <a:p>
            <a:endParaRPr lang="ru-RU" sz="3200" dirty="0" smtClean="0"/>
          </a:p>
          <a:p>
            <a:pPr algn="ctr"/>
            <a:endParaRPr lang="ru-RU" sz="25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85786" y="0"/>
            <a:ext cx="77787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7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ПРИНЯТИЯ КОНЦЕПЦИИ НДТ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919725"/>
            <a:ext cx="8424936" cy="493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процедура нормирования не скоординирована между компонентами окружающей среды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требования существующего природоохранного законодательства основаны на использовании ПДК, достижение которых является серьезной задачей как 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т.з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жесткости нормативов, так и 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т.з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экономики для  предприятий</a:t>
            </a:r>
          </a:p>
          <a:p>
            <a:pPr algn="just">
              <a:lnSpc>
                <a:spcPct val="150000"/>
              </a:lnSpc>
            </a:pPr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D6EE-344A-4508-A804-5F942B9C5A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9"/>
          <p:cNvSpPr txBox="1">
            <a:spLocks noChangeArrowheads="1"/>
          </p:cNvSpPr>
          <p:nvPr/>
        </p:nvSpPr>
        <p:spPr bwMode="auto">
          <a:xfrm>
            <a:off x="190726" y="828172"/>
            <a:ext cx="8953274" cy="40335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/>
          <a:p>
            <a:pPr marL="182563" indent="-182563"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1600" b="1" dirty="0">
                <a:solidFill>
                  <a:srgbClr val="0060C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утвержд</a:t>
            </a: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 </a:t>
            </a: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распоряжением Правительства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РФ от </a:t>
            </a: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марта 2014 г. № 398-р</a:t>
            </a:r>
          </a:p>
        </p:txBody>
      </p:sp>
      <p:sp>
        <p:nvSpPr>
          <p:cNvPr id="31" name="Скругленный прямоугольник 4"/>
          <p:cNvSpPr/>
          <p:nvPr/>
        </p:nvSpPr>
        <p:spPr bwMode="auto">
          <a:xfrm>
            <a:off x="647700" y="4392613"/>
            <a:ext cx="3852863" cy="795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53340" tIns="53340" rIns="53340" bIns="53340" spcCol="1270" anchor="ctr"/>
          <a:lstStyle/>
          <a:p>
            <a:pPr algn="ctr" defTabSz="622300" eaLnBrk="1" fontAlgn="auto" hangingPunct="1">
              <a:spcBef>
                <a:spcPts val="0"/>
              </a:spcBef>
              <a:spcAft>
                <a:spcPct val="35000"/>
              </a:spcAft>
              <a:defRPr/>
            </a:pPr>
            <a:endParaRPr lang="ru-RU" sz="1400" dirty="0"/>
          </a:p>
        </p:txBody>
      </p:sp>
      <p:sp>
        <p:nvSpPr>
          <p:cNvPr id="21508" name="Text Box 39"/>
          <p:cNvSpPr txBox="1">
            <a:spLocks noChangeArrowheads="1"/>
          </p:cNvSpPr>
          <p:nvPr/>
        </p:nvSpPr>
        <p:spPr bwMode="auto">
          <a:xfrm>
            <a:off x="215900" y="5383581"/>
            <a:ext cx="8928100" cy="147441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90000" rIns="90000" bIns="90000">
            <a:spAutoFit/>
          </a:bodyPr>
          <a:lstStyle/>
          <a:p>
            <a:pPr eaLnBrk="1" hangingPunct="1"/>
            <a:r>
              <a:rPr lang="ru-RU" altLang="ru-RU" sz="1400" u="sng" dirty="0">
                <a:latin typeface="Arial" pitchFamily="34" charset="0"/>
                <a:cs typeface="Arial" pitchFamily="34" charset="0"/>
              </a:rPr>
              <a:t>Федеральные органы  исполнительной власти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:   </a:t>
            </a:r>
          </a:p>
          <a:p>
            <a:pPr eaLnBrk="1" hangingPunct="1"/>
            <a:r>
              <a:rPr lang="ru-RU" altLang="ru-RU" sz="1400" dirty="0" err="1">
                <a:latin typeface="Arial" pitchFamily="34" charset="0"/>
                <a:cs typeface="Arial" pitchFamily="34" charset="0"/>
              </a:rPr>
              <a:t>Минпромторг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России, Минэкономразвития России, Минприроды России, Минэнерго России, Минсельхоз России, Минтранс России, Минстрой России, </a:t>
            </a:r>
            <a:r>
              <a:rPr lang="ru-RU" altLang="ru-RU" sz="1400" dirty="0" err="1">
                <a:latin typeface="Arial" pitchFamily="34" charset="0"/>
                <a:cs typeface="Arial" pitchFamily="34" charset="0"/>
              </a:rPr>
              <a:t>Минрегион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России, Минфин России, </a:t>
            </a:r>
            <a:r>
              <a:rPr lang="ru-RU" altLang="ru-RU" sz="1400" dirty="0" err="1">
                <a:latin typeface="Arial" pitchFamily="34" charset="0"/>
                <a:cs typeface="Arial" pitchFamily="34" charset="0"/>
              </a:rPr>
              <a:t>Росстандарт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ru-RU" altLang="ru-RU" sz="1400" u="sng" dirty="0">
                <a:latin typeface="Arial" pitchFamily="34" charset="0"/>
                <a:cs typeface="Arial" pitchFamily="34" charset="0"/>
              </a:rPr>
              <a:t>с участием  организаций: </a:t>
            </a:r>
          </a:p>
          <a:p>
            <a:pPr eaLnBrk="1" hangingPunct="1"/>
            <a:r>
              <a:rPr lang="ru-RU" altLang="ru-RU" sz="1400" dirty="0">
                <a:latin typeface="Arial" pitchFamily="34" charset="0"/>
                <a:cs typeface="Arial" pitchFamily="34" charset="0"/>
              </a:rPr>
              <a:t>«Деловая Россия», 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Российский 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союз промышленников и 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предпринимателей, Торгово-промышленная </a:t>
            </a:r>
            <a:r>
              <a:rPr lang="ru-RU" altLang="ru-RU" sz="1400" dirty="0" err="1" smtClean="0">
                <a:latin typeface="Arial" pitchFamily="34" charset="0"/>
                <a:cs typeface="Arial" pitchFamily="34" charset="0"/>
              </a:rPr>
              <a:t>палатыаРоссийской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400" dirty="0">
                <a:latin typeface="Arial" pitchFamily="34" charset="0"/>
                <a:cs typeface="Arial" pitchFamily="34" charset="0"/>
              </a:rPr>
              <a:t>Федерации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2771800" y="5175966"/>
            <a:ext cx="3384550" cy="358775"/>
            <a:chOff x="4002003" y="3086989"/>
            <a:chExt cx="418202" cy="153154"/>
          </a:xfrm>
          <a:solidFill>
            <a:schemeClr val="tx2">
              <a:lumMod val="75000"/>
            </a:schemeClr>
          </a:solidFill>
        </p:grpSpPr>
        <p:sp>
          <p:nvSpPr>
            <p:cNvPr id="54" name="Стрелка вправо 53"/>
            <p:cNvSpPr/>
            <p:nvPr/>
          </p:nvSpPr>
          <p:spPr>
            <a:xfrm rot="5375727">
              <a:off x="4134527" y="2954465"/>
              <a:ext cx="153154" cy="4182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трелка вправо 4"/>
            <p:cNvSpPr/>
            <p:nvPr/>
          </p:nvSpPr>
          <p:spPr>
            <a:xfrm rot="5375727">
              <a:off x="4157568" y="3015379"/>
              <a:ext cx="107072" cy="250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Заголовок 1"/>
          <p:cNvSpPr txBox="1">
            <a:spLocks/>
          </p:cNvSpPr>
          <p:nvPr/>
        </p:nvSpPr>
        <p:spPr>
          <a:xfrm>
            <a:off x="756023" y="88900"/>
            <a:ext cx="7489080" cy="675804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5306BA"/>
                </a:solidFill>
                <a:latin typeface="Eras Medium ITC" pitchFamily="34" charset="0"/>
              </a:rPr>
              <a:t>План </a:t>
            </a:r>
            <a:r>
              <a:rPr lang="ru-RU" sz="3200" b="1" dirty="0">
                <a:solidFill>
                  <a:srgbClr val="5306BA"/>
                </a:solidFill>
                <a:latin typeface="Eras Medium ITC" pitchFamily="34" charset="0"/>
              </a:rPr>
              <a:t>действий по переходу на </a:t>
            </a:r>
            <a:r>
              <a:rPr lang="ru-RU" sz="3200" b="1" dirty="0" err="1" smtClean="0">
                <a:solidFill>
                  <a:srgbClr val="5306BA"/>
                </a:solidFill>
                <a:latin typeface="Eras Medium ITC" pitchFamily="34" charset="0"/>
              </a:rPr>
              <a:t>НДТ</a:t>
            </a:r>
            <a:endParaRPr lang="ru-RU" b="1" dirty="0">
              <a:solidFill>
                <a:srgbClr val="5306BA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1511" name="Rectangle 40"/>
          <p:cNvSpPr>
            <a:spLocks noChangeArrowheads="1"/>
          </p:cNvSpPr>
          <p:nvPr/>
        </p:nvSpPr>
        <p:spPr bwMode="auto">
          <a:xfrm>
            <a:off x="214282" y="1571612"/>
            <a:ext cx="4084636" cy="926833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Май  2014 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Создание межведомственного совета по переходу на принципы НДТ и внедрению современных технологий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300" b="1" dirty="0"/>
          </a:p>
        </p:txBody>
      </p:sp>
      <p:sp>
        <p:nvSpPr>
          <p:cNvPr id="21512" name="Rectangle 40"/>
          <p:cNvSpPr>
            <a:spLocks noChangeArrowheads="1"/>
          </p:cNvSpPr>
          <p:nvPr/>
        </p:nvSpPr>
        <p:spPr bwMode="auto">
          <a:xfrm>
            <a:off x="214282" y="2500306"/>
            <a:ext cx="4084637" cy="671751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Декабрь 2014   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Формирование и утверждение порядка разработки </a:t>
            </a:r>
            <a:r>
              <a:rPr lang="ru-RU" altLang="ru-RU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справочников </a:t>
            </a:r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реестров </a:t>
            </a:r>
            <a:r>
              <a:rPr lang="ru-RU" altLang="ru-RU" sz="1300" dirty="0">
                <a:solidFill>
                  <a:srgbClr val="C00000"/>
                </a:solidFill>
              </a:rPr>
              <a:t>НДТ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200" dirty="0"/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200" b="1" dirty="0"/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200" b="1" dirty="0"/>
          </a:p>
        </p:txBody>
      </p:sp>
      <p:sp>
        <p:nvSpPr>
          <p:cNvPr id="21513" name="Rectangle 40"/>
          <p:cNvSpPr>
            <a:spLocks noChangeArrowheads="1"/>
          </p:cNvSpPr>
          <p:nvPr/>
        </p:nvSpPr>
        <p:spPr bwMode="auto">
          <a:xfrm>
            <a:off x="214282" y="3286124"/>
            <a:ext cx="4084637" cy="934519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Май 2015        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проекта концепции реализации перехода на принципы НДТ и внедрения современных 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200" b="1" dirty="0"/>
          </a:p>
        </p:txBody>
      </p:sp>
      <p:sp>
        <p:nvSpPr>
          <p:cNvPr id="21514" name="Rectangle 40"/>
          <p:cNvSpPr>
            <a:spLocks noChangeArrowheads="1"/>
          </p:cNvSpPr>
          <p:nvPr/>
        </p:nvSpPr>
        <p:spPr bwMode="auto">
          <a:xfrm>
            <a:off x="214282" y="4286257"/>
            <a:ext cx="4084637" cy="857256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Декабрь 2015   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предложений о мерах государственного </a:t>
            </a:r>
            <a:r>
              <a:rPr lang="ru-RU" altLang="ru-RU" sz="13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 переходе промышленности на принципы НДТ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200" b="1" dirty="0"/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200" b="1" dirty="0"/>
          </a:p>
        </p:txBody>
      </p:sp>
      <p:sp>
        <p:nvSpPr>
          <p:cNvPr id="21515" name="Rectangle 40"/>
          <p:cNvSpPr>
            <a:spLocks noChangeArrowheads="1"/>
          </p:cNvSpPr>
          <p:nvPr/>
        </p:nvSpPr>
        <p:spPr bwMode="auto">
          <a:xfrm>
            <a:off x="4572000" y="1571612"/>
            <a:ext cx="4248150" cy="100013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Март 2016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Включение в госпрограммы на очередной  финансовый год 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</a:t>
            </a: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показателей, характеризующих переход на принципы НДТ</a:t>
            </a:r>
            <a:r>
              <a:rPr lang="ru-RU" altLang="ru-RU" sz="1300" dirty="0"/>
              <a:t>	</a:t>
            </a:r>
            <a:r>
              <a:rPr lang="ru-RU" altLang="ru-RU" sz="1200" dirty="0"/>
              <a:t>	</a:t>
            </a:r>
          </a:p>
          <a:p>
            <a:pPr defTabSz="895350" eaLnBrk="1" hangingPunct="1"/>
            <a:r>
              <a:rPr lang="ru-RU" altLang="ru-RU" sz="1200" dirty="0"/>
              <a:t>			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endParaRPr lang="ru-RU" altLang="ru-RU" sz="1200" b="1" dirty="0"/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2714612" y="1214422"/>
            <a:ext cx="3384550" cy="363573"/>
            <a:chOff x="4002003" y="3084941"/>
            <a:chExt cx="418202" cy="155202"/>
          </a:xfrm>
          <a:solidFill>
            <a:schemeClr val="tx2">
              <a:lumMod val="75000"/>
            </a:schemeClr>
          </a:solidFill>
        </p:grpSpPr>
        <p:sp>
          <p:nvSpPr>
            <p:cNvPr id="47" name="Стрелка вправо 46"/>
            <p:cNvSpPr/>
            <p:nvPr/>
          </p:nvSpPr>
          <p:spPr>
            <a:xfrm rot="5375727">
              <a:off x="4134527" y="2954465"/>
              <a:ext cx="153154" cy="4182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 rot="5375727">
              <a:off x="4156905" y="3013330"/>
              <a:ext cx="107072" cy="250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1517" name="Rectangle 40"/>
          <p:cNvSpPr>
            <a:spLocks noChangeArrowheads="1"/>
          </p:cNvSpPr>
          <p:nvPr/>
        </p:nvSpPr>
        <p:spPr bwMode="auto">
          <a:xfrm>
            <a:off x="4572000" y="4292989"/>
            <a:ext cx="4286280" cy="805651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dirty="0">
                <a:latin typeface="Arial" pitchFamily="34" charset="0"/>
                <a:cs typeface="Arial" pitchFamily="34" charset="0"/>
              </a:rPr>
              <a:t>2016 - 2022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реализации пилотных проектов внедрения </a:t>
            </a:r>
            <a:r>
              <a:rPr lang="ru-RU" altLang="ru-RU" sz="13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НДТв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субъектах РФ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1200" dirty="0"/>
              <a:t>	</a:t>
            </a:r>
            <a:endParaRPr lang="ru-RU" altLang="ru-RU" sz="1200" b="1" dirty="0"/>
          </a:p>
        </p:txBody>
      </p:sp>
      <p:sp>
        <p:nvSpPr>
          <p:cNvPr id="21518" name="Rectangle 40"/>
          <p:cNvSpPr>
            <a:spLocks noChangeArrowheads="1"/>
          </p:cNvSpPr>
          <p:nvPr/>
        </p:nvSpPr>
        <p:spPr bwMode="auto">
          <a:xfrm>
            <a:off x="4572000" y="2609041"/>
            <a:ext cx="4248150" cy="731059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2015 - 2018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Разработка информационно-технических справочников и реестров </a:t>
            </a:r>
            <a:r>
              <a:rPr lang="ru-RU" altLang="ru-RU" sz="1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НДТ</a:t>
            </a:r>
            <a:r>
              <a:rPr lang="ru-RU" altLang="ru-RU" sz="1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altLang="ru-RU" sz="1300" dirty="0"/>
              <a:t>		</a:t>
            </a:r>
          </a:p>
          <a:p>
            <a:pPr defTabSz="895350" eaLnBrk="1" hangingPunct="1"/>
            <a:r>
              <a:rPr lang="ru-RU" altLang="ru-RU" sz="1300" dirty="0"/>
              <a:t>	</a:t>
            </a:r>
            <a:endParaRPr lang="ru-RU" altLang="ru-RU" sz="1300" b="1" dirty="0"/>
          </a:p>
        </p:txBody>
      </p:sp>
      <p:sp>
        <p:nvSpPr>
          <p:cNvPr id="21519" name="Rectangle 40"/>
          <p:cNvSpPr>
            <a:spLocks noChangeArrowheads="1"/>
          </p:cNvSpPr>
          <p:nvPr/>
        </p:nvSpPr>
        <p:spPr bwMode="auto">
          <a:xfrm>
            <a:off x="4572000" y="3383741"/>
            <a:ext cx="4248150" cy="90251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89611" tIns="44806" rIns="89611" bIns="44806"/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2016 - 2026   </a:t>
            </a:r>
          </a:p>
          <a:p>
            <a:pPr defTabSz="895350" eaLnBrk="1" hangingPunct="1"/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и реализация комплекса мер по стимулированию производства в 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</a:t>
            </a: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современного </a:t>
            </a:r>
            <a:r>
              <a:rPr lang="ru-RU" altLang="ru-RU" sz="13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оборудования</a:t>
            </a:r>
            <a:r>
              <a:rPr lang="ru-RU" altLang="ru-RU" sz="1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соответствующего </a:t>
            </a:r>
            <a:r>
              <a:rPr lang="ru-RU" altLang="ru-RU" sz="1300" dirty="0"/>
              <a:t>принципам НДТ</a:t>
            </a: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defTabSz="895350" eaLnBrk="1" hangingPunct="1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20" name="Прямоугольник 20"/>
          <p:cNvSpPr>
            <a:spLocks noChangeArrowheads="1"/>
          </p:cNvSpPr>
          <p:nvPr/>
        </p:nvSpPr>
        <p:spPr bwMode="auto">
          <a:xfrm>
            <a:off x="3857620" y="1214422"/>
            <a:ext cx="958917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200" dirty="0">
                <a:solidFill>
                  <a:srgbClr val="FFFFFF"/>
                </a:solidFill>
              </a:rPr>
              <a:t>мероприятия</a:t>
            </a:r>
          </a:p>
        </p:txBody>
      </p:sp>
      <p:sp>
        <p:nvSpPr>
          <p:cNvPr id="21521" name="Прямоугольник 21"/>
          <p:cNvSpPr>
            <a:spLocks noChangeArrowheads="1"/>
          </p:cNvSpPr>
          <p:nvPr/>
        </p:nvSpPr>
        <p:spPr bwMode="auto">
          <a:xfrm>
            <a:off x="3929058" y="5214950"/>
            <a:ext cx="942887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95350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altLang="ru-RU" sz="1200" dirty="0">
                <a:solidFill>
                  <a:srgbClr val="FFFFFF"/>
                </a:solidFill>
              </a:rPr>
              <a:t>исполнители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28600"/>
            <a:ext cx="7020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306BA"/>
                </a:solidFill>
                <a:latin typeface="Arial Narrow" pitchFamily="34" charset="0"/>
              </a:rPr>
              <a:t>Цели перехода промышленности на принципы НДТ</a:t>
            </a:r>
            <a:endParaRPr lang="ru-RU" sz="2400" b="1" dirty="0">
              <a:solidFill>
                <a:srgbClr val="5306B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988" y="1700213"/>
            <a:ext cx="792162" cy="33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42988" y="1700213"/>
            <a:ext cx="792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Arial Narrow" pitchFamily="34" charset="0"/>
              </a:rPr>
              <a:t>НДТ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2655888"/>
            <a:ext cx="1943100" cy="11969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468313" y="2665413"/>
            <a:ext cx="19431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>
                <a:latin typeface="Arial Narrow" pitchFamily="34" charset="0"/>
              </a:rPr>
              <a:t>Охрана окружающей среды.</a:t>
            </a:r>
          </a:p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Ужесточение нормирования выбросов и сбросов загрязняющих веществ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7692" y="1700213"/>
            <a:ext cx="792163" cy="33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5147692" y="1700213"/>
            <a:ext cx="792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Arial Narrow" pitchFamily="34" charset="0"/>
              </a:rPr>
              <a:t>НДТ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2292" y="2636838"/>
            <a:ext cx="1584325" cy="684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852292" y="2646363"/>
            <a:ext cx="15843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Модернизация существующих производств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517" y="2636838"/>
            <a:ext cx="2592388" cy="1000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652517" y="2646363"/>
            <a:ext cx="2592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Строительство производственных мощностей, отвечающих мировым показателям энергоэффективности и ресурсосбережения</a:t>
            </a: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5400000">
            <a:off x="4742086" y="2077244"/>
            <a:ext cx="596900" cy="5032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5755705" y="2085975"/>
            <a:ext cx="585788" cy="50323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5" idx="0"/>
          </p:cNvCxnSpPr>
          <p:nvPr/>
        </p:nvCxnSpPr>
        <p:spPr>
          <a:xfrm>
            <a:off x="1439863" y="2039938"/>
            <a:ext cx="0" cy="61595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563938" y="4941888"/>
            <a:ext cx="2046287" cy="682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3563938" y="4949825"/>
            <a:ext cx="20161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Создание современного отечественного оборудования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72980" y="4006850"/>
            <a:ext cx="2098675" cy="6842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4274567" y="4016375"/>
            <a:ext cx="20970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>
                <a:latin typeface="Arial Narrow" pitchFamily="34" charset="0"/>
              </a:rPr>
              <a:t>Появление новых высокопроизводительных мест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96980" y="4941888"/>
            <a:ext cx="2303462" cy="682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51"/>
          <p:cNvSpPr txBox="1">
            <a:spLocks noChangeArrowheads="1"/>
          </p:cNvSpPr>
          <p:nvPr/>
        </p:nvSpPr>
        <p:spPr bwMode="auto">
          <a:xfrm>
            <a:off x="5796980" y="4949825"/>
            <a:ext cx="23034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>
                <a:latin typeface="Arial Narrow" pitchFamily="34" charset="0"/>
              </a:rPr>
              <a:t>Повышение конкурентоспособности российской промышленности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86578" y="4000504"/>
            <a:ext cx="2160587" cy="6842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788917" y="3321050"/>
            <a:ext cx="0" cy="39528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88917" y="3716338"/>
            <a:ext cx="15113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00217" y="3640138"/>
            <a:ext cx="0" cy="76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44567" y="3716338"/>
            <a:ext cx="0" cy="14446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140076" y="3860800"/>
            <a:ext cx="1404492" cy="24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152776" y="3860800"/>
            <a:ext cx="0" cy="107473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516117" y="3860800"/>
            <a:ext cx="0" cy="107473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544567" y="3860800"/>
            <a:ext cx="22685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809930" y="3851275"/>
            <a:ext cx="3175" cy="15240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544567" y="3852863"/>
            <a:ext cx="3175" cy="15398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635587" y="6096794"/>
            <a:ext cx="6408737" cy="416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TextBox 121"/>
          <p:cNvSpPr txBox="1">
            <a:spLocks noChangeArrowheads="1"/>
          </p:cNvSpPr>
          <p:nvPr/>
        </p:nvSpPr>
        <p:spPr bwMode="auto">
          <a:xfrm>
            <a:off x="2653177" y="6169421"/>
            <a:ext cx="640873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latin typeface="Arial Narrow" pitchFamily="34" charset="0"/>
              </a:rPr>
              <a:t>Ускоренный технологический рост во всех отраслях промышленности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6263" y="1196975"/>
            <a:ext cx="17272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5F015B"/>
                </a:solidFill>
                <a:latin typeface="Arial Narrow" pitchFamily="34" charset="0"/>
              </a:rPr>
              <a:t>Узкий взгляд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4092" y="1198563"/>
            <a:ext cx="252095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5F015B"/>
                </a:solidFill>
                <a:latin typeface="Arial Narrow" pitchFamily="34" charset="0"/>
              </a:rPr>
              <a:t>Широкий взгляд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 l="41756" t="45021" r="47139" b="36365"/>
          <a:stretch>
            <a:fillRect/>
          </a:stretch>
        </p:blipFill>
        <p:spPr bwMode="auto">
          <a:xfrm>
            <a:off x="6630417" y="1231900"/>
            <a:ext cx="533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Блок-схема: объединение 41"/>
          <p:cNvSpPr/>
          <p:nvPr/>
        </p:nvSpPr>
        <p:spPr>
          <a:xfrm>
            <a:off x="2339876" y="5733255"/>
            <a:ext cx="6408712" cy="354013"/>
          </a:xfrm>
          <a:prstGeom prst="flowChartMerge">
            <a:avLst/>
          </a:prstGeom>
          <a:solidFill>
            <a:schemeClr val="accent1"/>
          </a:solidFill>
          <a:ln>
            <a:solidFill>
              <a:srgbClr val="0E4D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53"/>
          <p:cNvSpPr txBox="1">
            <a:spLocks noChangeArrowheads="1"/>
          </p:cNvSpPr>
          <p:nvPr/>
        </p:nvSpPr>
        <p:spPr bwMode="auto">
          <a:xfrm>
            <a:off x="6786578" y="4000504"/>
            <a:ext cx="21605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>
                <a:latin typeface="Arial Narrow" pitchFamily="34" charset="0"/>
              </a:rPr>
              <a:t>Улучшение экологической ситуации в промышленно развитых центрах России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 l="25124" t="43304" r="62923" b="35600"/>
          <a:stretch>
            <a:fillRect/>
          </a:stretch>
        </p:blipFill>
        <p:spPr bwMode="auto">
          <a:xfrm>
            <a:off x="2268538" y="1196975"/>
            <a:ext cx="5730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04788" y="6362700"/>
            <a:ext cx="1487487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CB5236-7554-4126-9C40-540810450920}" type="slidenum">
              <a:rPr lang="en-US" altLang="ru-RU" sz="160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 sz="1600" dirty="0">
              <a:solidFill>
                <a:schemeClr val="bg1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09600" y="838200"/>
            <a:ext cx="8147248" cy="4900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НДТ: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Medium ITC" pitchFamily="34" charset="0"/>
                <a:ea typeface="+mj-ea"/>
                <a:cs typeface="+mj-cs"/>
              </a:rPr>
              <a:t> зачем и почему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as Medium IT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3810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01 января 2015 г. вступил в силу Федеральный закон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21.07.2014 № 219-ФЗ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14478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До 1 января 2017 г. юридические лица, индивидуальные предприниматели, эксплуатирующих объекты, оказывающие негативное воздействие на окружающую среду, обязаны обеспечить постановку данных объектов на государственный учет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32766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Постановлению Правительства Российской Федерации от 28 сентября 2015 г. № 1029 объектам,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оказывающим негативное воздействие на окружающую среду УАВР ООО «Газпром трансгаз Томск» присвоены следующие категории:</a:t>
            </a:r>
            <a:endParaRPr kumimoji="0" lang="ru-RU" sz="20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66800" y="4800600"/>
            <a:ext cx="5029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производственная база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участок АВР № 1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участок АВР № 2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участок АВР № 3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участок АВР № 4 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категория;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D6EE-344A-4508-A804-5F942B9C5A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349680" cy="1080120"/>
          </a:xfrm>
        </p:spPr>
        <p:txBody>
          <a:bodyPr>
            <a:normAutofit/>
          </a:bodyPr>
          <a:lstStyle/>
          <a:p>
            <a:pPr lvl="0"/>
            <a:r>
              <a:rPr lang="ru-RU" sz="32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Градация мер государственного регулирования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атюшка\Desktop\Диплом Данил\Безымянный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857232"/>
            <a:ext cx="8787163" cy="564360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Этапы нормирования атмосферного воздуха для объектов </a:t>
            </a:r>
            <a:r>
              <a:rPr lang="en-US" sz="3600" b="1" dirty="0" smtClean="0">
                <a:solidFill>
                  <a:srgbClr val="FF0000"/>
                </a:solidFill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</a:rPr>
              <a:t> категории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2016 год </a:t>
            </a:r>
            <a:r>
              <a:rPr lang="ru-RU" sz="1400" b="1" dirty="0" smtClean="0">
                <a:solidFill>
                  <a:srgbClr val="C00000"/>
                </a:solidFill>
              </a:rPr>
              <a:t>(в прошлом)</a:t>
            </a:r>
          </a:p>
          <a:p>
            <a:r>
              <a:rPr lang="ru-RU" sz="2000" b="1" dirty="0" smtClean="0"/>
              <a:t>Программа производственного экологического контроля </a:t>
            </a:r>
          </a:p>
          <a:p>
            <a:r>
              <a:rPr lang="ru-RU" sz="2000" b="1" dirty="0" smtClean="0"/>
              <a:t>Внесение Платы за негативное воздействие на основании </a:t>
            </a:r>
            <a:r>
              <a:rPr lang="ru-RU" sz="2000" b="1" dirty="0" smtClean="0"/>
              <a:t>декларации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</a:t>
            </a:r>
            <a:r>
              <a:rPr lang="ru-RU" sz="2000" b="1" dirty="0" smtClean="0"/>
              <a:t>                                                            </a:t>
            </a:r>
            <a:r>
              <a:rPr lang="ru-RU" sz="2000" b="1" dirty="0" smtClean="0"/>
              <a:t>2019 год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В праве получить КЭР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или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Расчет нормативов ПДВ </a:t>
            </a:r>
            <a:r>
              <a:rPr lang="ru-RU" sz="1600" b="1" dirty="0" smtClean="0"/>
              <a:t>(на объекта капстроительства в составе ОВОС и для действующих объектов)</a:t>
            </a:r>
          </a:p>
          <a:p>
            <a:r>
              <a:rPr lang="ru-RU" sz="2000" b="1" dirty="0" smtClean="0"/>
              <a:t>Предоставление декларации о воздействии на окружающую среду</a:t>
            </a:r>
          </a:p>
          <a:p>
            <a:r>
              <a:rPr lang="ru-RU" sz="2000" b="1" dirty="0" smtClean="0"/>
              <a:t>План мероприятий по ООС </a:t>
            </a:r>
            <a:r>
              <a:rPr lang="ru-RU" sz="1600" b="1" dirty="0" smtClean="0"/>
              <a:t>(если не возможно соблюдение нормативов)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Проведение плановых проверок надзорными органами!!!</a:t>
            </a:r>
          </a:p>
          <a:p>
            <a:pPr marL="0" indent="0" algn="ctr">
              <a:buNone/>
            </a:pPr>
            <a:r>
              <a:rPr lang="ru-RU" sz="2000" b="1" dirty="0" smtClean="0"/>
              <a:t>2020 год</a:t>
            </a:r>
          </a:p>
          <a:p>
            <a:r>
              <a:rPr lang="ru-RU" sz="2000" dirty="0" smtClean="0"/>
              <a:t>Применение коэффициентов:</a:t>
            </a:r>
          </a:p>
          <a:p>
            <a:pPr marL="719138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«25»; «1»; «0»</a:t>
            </a:r>
            <a:endParaRPr lang="ru-RU" sz="2000" b="1" dirty="0" smtClean="0"/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696" y="64886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7-ФЗ; 96-ФЗ; </a:t>
            </a:r>
            <a:r>
              <a:rPr lang="ru-RU" b="1" dirty="0">
                <a:solidFill>
                  <a:srgbClr val="C00000"/>
                </a:solidFill>
              </a:rPr>
              <a:t>219-ФЗ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7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fedra\Downloads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02"/>
            <a:ext cx="6372200" cy="682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908720"/>
            <a:ext cx="3168352" cy="48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Вариант развития ситуации по выдаче разрешения на выброс ЗВ</a:t>
            </a:r>
            <a:b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</a:b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для предприятий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II</a:t>
            </a: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категории</a:t>
            </a:r>
            <a:endParaRPr lang="en-GB" sz="33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5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2057400"/>
            <a:ext cx="868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Декларация о воздействии на окружающую среду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это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 документ, на основании которого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ридические лица и индивидуальные предприниматели, осуществляют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хозяйственную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на объектах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категории,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/>
              <a:t>оказывающие умеренное негативное воздействие на окружающую среду и содержит обязательные для выполнения требования в области охраны окружающей среды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57166"/>
            <a:ext cx="799288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Декларация о воздействии на окружающую среду должна содержать следующие сведения:</a:t>
            </a:r>
          </a:p>
          <a:p>
            <a:endParaRPr lang="ru-RU" sz="20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наименование, организационно-правовая форма и адрес (место нахождения) юридического лица или фамилия, имя, отчество (при наличии), место жительства индивидуального предпринимателя;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код объекта, оказывающего негативное воздействие на окружающую среду;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вид основной деятельности, виды и объем производимой продукции (товара);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информация о реализации природоохранных мероприятий;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данные об авариях и инцидентах, повлекших за собой негативное воздействие на окружающую среду и произошедших за предыдущие семь лет;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декларируемые объем или масса выбросов, сбросов загрязняющих веществ, образовываемых и размещаемых отходов;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информация о программе производственного экологического контроля.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809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Декларация о воздействии на окружающую среду выдается сроком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 лет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продлевается на тот же срок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совокупности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условий: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i="1" dirty="0" smtClean="0"/>
              <a:t>неизменности технологических процессов основных производств;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000" i="1" dirty="0" smtClean="0"/>
              <a:t>неизменности качественных и количественных характеристик выбросов, сбросов загрязняющих веществ и стационарных источников;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8965" y="527605"/>
            <a:ext cx="8543550" cy="6108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60000"/>
              </a:lnSpc>
            </a:pPr>
            <a:r>
              <a:rPr lang="ru-RU" sz="2800" dirty="0" smtClean="0">
                <a:solidFill>
                  <a:srgbClr val="7ABC32"/>
                </a:solidFill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  <a:r>
              <a:rPr lang="ru-RU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экологический контроль. </a:t>
            </a:r>
          </a:p>
          <a:p>
            <a:endParaRPr lang="ru-RU" sz="2800" dirty="0" smtClean="0">
              <a:solidFill>
                <a:srgbClr val="7ABC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7ABC32"/>
                </a:solidFill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</a:rPr>
              <a:t>Предмет исследования:</a:t>
            </a:r>
            <a:r>
              <a:rPr lang="ru-RU" sz="3200" b="1" dirty="0" smtClean="0">
                <a:solidFill>
                  <a:srgbClr val="7ABC32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6600"/>
                </a:solidFill>
              </a:rPr>
              <a:t>механизм применения производственного экологического контроля </a:t>
            </a:r>
            <a:r>
              <a:rPr lang="ru-RU" sz="3200" b="1" dirty="0" smtClean="0">
                <a:solidFill>
                  <a:srgbClr val="0070C0"/>
                </a:solidFill>
              </a:rPr>
              <a:t>в</a:t>
            </a:r>
            <a:r>
              <a:rPr lang="ru-RU" sz="3200" b="1" dirty="0" smtClean="0">
                <a:solidFill>
                  <a:srgbClr val="7ABC32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Управлении аварийно-восстановительных работ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«Газпром </a:t>
            </a:r>
            <a:r>
              <a:rPr 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Томск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внедрением НДТ</a:t>
            </a:r>
            <a:endParaRPr lang="ru-RU" sz="32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7ABC32"/>
                </a:solidFill>
              </a:rPr>
              <a:t>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Этапы нормирования атмосферного воздуха для объектов </a:t>
            </a:r>
            <a:r>
              <a:rPr lang="en-US" sz="3600" b="1" dirty="0" smtClean="0">
                <a:solidFill>
                  <a:srgbClr val="FF0000"/>
                </a:solidFill>
              </a:rPr>
              <a:t>II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</a:rPr>
              <a:t> категории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2016 год </a:t>
            </a:r>
            <a:r>
              <a:rPr lang="ru-RU" sz="1400" b="1" dirty="0" smtClean="0">
                <a:solidFill>
                  <a:srgbClr val="C00000"/>
                </a:solidFill>
              </a:rPr>
              <a:t>(в прошлом)</a:t>
            </a:r>
          </a:p>
          <a:p>
            <a:r>
              <a:rPr lang="ru-RU" sz="2000" b="1" dirty="0" smtClean="0"/>
              <a:t>Программа производственного экологического контроля </a:t>
            </a:r>
          </a:p>
          <a:p>
            <a:r>
              <a:rPr lang="ru-RU" sz="2000" b="1" dirty="0" smtClean="0"/>
              <a:t>Внесение Платы за негативное воздействие на основании декларации</a:t>
            </a:r>
          </a:p>
          <a:p>
            <a:pPr marL="0" indent="0" algn="ctr">
              <a:buNone/>
            </a:pPr>
            <a:r>
              <a:rPr lang="ru-RU" sz="2000" b="1" dirty="0" smtClean="0"/>
              <a:t>2019 год</a:t>
            </a:r>
          </a:p>
          <a:p>
            <a:r>
              <a:rPr lang="ru-RU" sz="2000" b="1" dirty="0" smtClean="0"/>
              <a:t>Установление нормативов ПДВ на основании ПЭК </a:t>
            </a:r>
            <a:r>
              <a:rPr lang="ru-RU" sz="1600" b="1" dirty="0" smtClean="0"/>
              <a:t>(за исключением веществ </a:t>
            </a:r>
            <a:r>
              <a:rPr lang="en-US" sz="1600" b="1" dirty="0" smtClean="0"/>
              <a:t>I</a:t>
            </a:r>
            <a:r>
              <a:rPr lang="ru-RU" sz="1600" b="1" dirty="0" smtClean="0"/>
              <a:t> и </a:t>
            </a:r>
            <a:r>
              <a:rPr lang="en-US" sz="1600" b="1" dirty="0" smtClean="0"/>
              <a:t>II</a:t>
            </a:r>
            <a:r>
              <a:rPr lang="ru-RU" sz="1600" b="1" dirty="0" smtClean="0"/>
              <a:t> классов опасности)</a:t>
            </a:r>
          </a:p>
          <a:p>
            <a:r>
              <a:rPr lang="ru-RU" sz="2000" b="1" dirty="0" smtClean="0"/>
              <a:t>Расчет нормативов ПДВ </a:t>
            </a:r>
            <a:r>
              <a:rPr lang="ru-RU" sz="1600" b="1" dirty="0" smtClean="0"/>
              <a:t>(для веществ </a:t>
            </a:r>
            <a:r>
              <a:rPr lang="en-US" sz="1600" b="1" dirty="0"/>
              <a:t>I</a:t>
            </a:r>
            <a:r>
              <a:rPr lang="ru-RU" sz="1600" b="1" dirty="0"/>
              <a:t> и </a:t>
            </a:r>
            <a:r>
              <a:rPr lang="en-US" sz="1600" b="1" dirty="0"/>
              <a:t>II</a:t>
            </a:r>
            <a:r>
              <a:rPr lang="ru-RU" sz="1600" b="1" dirty="0"/>
              <a:t> классов опасности</a:t>
            </a:r>
            <a:r>
              <a:rPr lang="ru-RU" sz="1600" b="1" dirty="0" smtClean="0"/>
              <a:t>)</a:t>
            </a:r>
          </a:p>
          <a:p>
            <a:r>
              <a:rPr lang="ru-RU" sz="2000" b="1" dirty="0" smtClean="0"/>
              <a:t>План мероприятий по ООС </a:t>
            </a:r>
            <a:r>
              <a:rPr lang="ru-RU" sz="1600" b="1" dirty="0" smtClean="0"/>
              <a:t>(если не возможно соблюдение нормативов)</a:t>
            </a:r>
          </a:p>
          <a:p>
            <a:r>
              <a:rPr lang="ru-RU" sz="2000" b="1" dirty="0" smtClean="0"/>
              <a:t>Предоставление отчетности о выбросах ЗВ в </a:t>
            </a:r>
            <a:r>
              <a:rPr lang="ru-RU" sz="2000" b="1" u="sng" dirty="0" smtClean="0"/>
              <a:t>уведомительном порядке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Проведение плановых проверок надзорными органами!!!</a:t>
            </a:r>
          </a:p>
          <a:p>
            <a:pPr marL="0" indent="0" algn="ctr">
              <a:buNone/>
            </a:pPr>
            <a:r>
              <a:rPr lang="ru-RU" sz="2000" b="1" dirty="0" smtClean="0"/>
              <a:t>2020 год</a:t>
            </a:r>
          </a:p>
          <a:p>
            <a:r>
              <a:rPr lang="ru-RU" sz="2000" dirty="0" smtClean="0"/>
              <a:t>Применение коэффициентов:</a:t>
            </a:r>
          </a:p>
          <a:p>
            <a:pPr marL="719138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«1</a:t>
            </a:r>
            <a:r>
              <a:rPr lang="ru-RU" sz="2400" b="1" dirty="0" smtClean="0">
                <a:solidFill>
                  <a:srgbClr val="C00000"/>
                </a:solidFill>
              </a:rPr>
              <a:t>»; «25»</a:t>
            </a:r>
            <a:endParaRPr lang="ru-RU" sz="2000" b="1" dirty="0" smtClean="0"/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696" y="64886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7-ФЗ; 96-ФЗ; </a:t>
            </a:r>
            <a:r>
              <a:rPr lang="ru-RU" b="1" dirty="0">
                <a:solidFill>
                  <a:srgbClr val="C00000"/>
                </a:solidFill>
              </a:rPr>
              <a:t>219-ФЗ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4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fedra\Downloads\Сним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843"/>
            <a:ext cx="6372200" cy="6768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4" y="908720"/>
            <a:ext cx="3168352" cy="4810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Вариант развития ситуации по выдаче разрешения на выброс ЗВ</a:t>
            </a:r>
            <a:b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</a:b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для предприятий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II</a:t>
            </a: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I</a:t>
            </a: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Eras Demi ITC" pitchFamily="34" charset="0"/>
              </a:rPr>
              <a:t> категории</a:t>
            </a:r>
            <a:endParaRPr lang="en-GB" sz="3300" b="1" dirty="0">
              <a:solidFill>
                <a:schemeClr val="accent1">
                  <a:lumMod val="75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8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89058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ИНСТРУМЕНТЫ ЭКОНОМИЧЕСКОГО СТИМУЛИРОВАНИЯ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D6EE-344A-4508-A804-5F942B9C5A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по усовершенствованию производственного экологического контроля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143116"/>
            <a:ext cx="918924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предельное количество автотранспорта;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Увеличить интервал между выпуском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автотранспорта на линию;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Внедрить инструментальный замер загрязнения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атмосферного воздуха;</a:t>
            </a:r>
          </a:p>
          <a:p>
            <a:pPr lvl="0" indent="450850" algn="just" eaLnBrk="0" hangingPunct="0">
              <a:lnSpc>
                <a:spcPct val="150000"/>
              </a:lnSpc>
              <a:buFontTx/>
              <a:buChar char="•"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Определять качество сточных вод при вывозе на </a:t>
            </a:r>
          </a:p>
          <a:p>
            <a:pPr lvl="0" indent="450850" algn="just" eaLnBrk="0" hangingPunct="0">
              <a:lnSpc>
                <a:spcPct val="150000"/>
              </a:lnSpc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очистные сооружения.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</a:rPr>
              <a:t>Заключение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организационных аспектов производственного экологического контроля позволил обосновать целесообразность и необходимость его проведения на всех предприятиях, используя его как инструмент минимизации негативного воздействия на окружающую среду.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оценке эффективности производственного экологического контроля в УАВР ООО «Газпром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трансгаз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Томск» наблюдается снижение негативного воздействия на окружающую среду, в части атмосферного воздуха и обращении с отходами производства и потребления, что позволяет предприятию работать в пределах установленных нормативов.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внедрением НДТ в системе российского природоохранного законодательства появляются механизмы упрощающие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требования к разработке нормативной документации, что позволит существенно сократить временные и административные барьеры.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0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Катюшка\Desktop\pipecheck-video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69" y="4500570"/>
            <a:ext cx="5384951" cy="2214578"/>
          </a:xfrm>
          <a:prstGeom prst="rect">
            <a:avLst/>
          </a:prstGeom>
          <a:noFill/>
        </p:spPr>
      </p:pic>
      <p:pic>
        <p:nvPicPr>
          <p:cNvPr id="48130" name="Picture 2" descr="C:\Users\Катюшка\Desktop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64"/>
            <a:ext cx="2571736" cy="25717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21429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основании проведенных исследований можно сделать следующие выводы:</a:t>
            </a:r>
          </a:p>
          <a:p>
            <a:pPr lvl="0" indent="450850"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связи с тем, что с переходом на НДТ нормированию выбросов загрязняющих веществ в атмосферный воздух подлежат вещества только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классов опасности (для объектов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категории), временные затраты на получение разрешительной документации сократятся на 50%;</a:t>
            </a:r>
          </a:p>
          <a:p>
            <a:pPr indent="450850"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сфере охраны атмосферного воздуха – установка автоматизированных датчиков контроля за выбросами в атмосферный воздух позволит снизить объемы выбросов на 30-50 %.  </a:t>
            </a:r>
          </a:p>
          <a:p>
            <a:pPr lvl="0" indent="450850" algn="just" eaLnBrk="0" hangingPunct="0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сфере обращения с отходами производства и потребления объемы образующихся отходов будут минимизированы и будет  решена проблема с отходами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класса опасности;</a:t>
            </a:r>
          </a:p>
          <a:p>
            <a:pPr lvl="0" indent="450850" algn="just" eaLnBrk="0" hangingPunct="0"/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979902"/>
            <a:ext cx="7286676" cy="417082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0"/>
            <a:ext cx="84695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26784"/>
            <a:ext cx="9001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оказание помощи в написании магистерской диссертации выражаю благодарность своему научному руководителю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3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Адаму Александру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53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Мартыновичу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Инженеру по охране окружающей среды Управления аварийно-восстановительных работ ООО «Газпром трансгаз Томск»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3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Овчинниковой Светлане Владимировне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1600200"/>
            <a:ext cx="86106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Задачи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304800" y="228600"/>
            <a:ext cx="8534400" cy="112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rgbClr val="00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Цель работы </a:t>
            </a:r>
            <a:r>
              <a:rPr lang="ru-RU" sz="2000" b="1" dirty="0" smtClean="0">
                <a:solidFill>
                  <a:srgbClr val="006600"/>
                </a:solidFill>
              </a:rPr>
              <a:t>–усовершенствование механизмов реализации производственного экологического контроля на основе внедрения наилучших доступных технологий.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0" name="Скругленный прямоугольник 8"/>
          <p:cNvSpPr>
            <a:spLocks noChangeArrowheads="1"/>
          </p:cNvSpPr>
          <p:nvPr/>
        </p:nvSpPr>
        <p:spPr bwMode="auto">
          <a:xfrm>
            <a:off x="457200" y="2514600"/>
            <a:ext cx="8229600" cy="10896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- провести анализ организационных аспектов производственного экологического контроля;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8"/>
          <p:cNvSpPr>
            <a:spLocks noChangeArrowheads="1"/>
          </p:cNvSpPr>
          <p:nvPr/>
        </p:nvSpPr>
        <p:spPr bwMode="auto">
          <a:xfrm>
            <a:off x="457200" y="3886200"/>
            <a:ext cx="8229600" cy="10896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- оценить эффективность производственного  экологического контроля;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8"/>
          <p:cNvSpPr>
            <a:spLocks noChangeArrowheads="1"/>
          </p:cNvSpPr>
          <p:nvPr/>
        </p:nvSpPr>
        <p:spPr bwMode="auto">
          <a:xfrm>
            <a:off x="457200" y="5257800"/>
            <a:ext cx="8229600" cy="14301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006600"/>
                </a:solidFill>
              </a:rPr>
              <a:t>- </a:t>
            </a:r>
            <a:r>
              <a:rPr lang="ru-RU" sz="2000" b="1" dirty="0" smtClean="0">
                <a:solidFill>
                  <a:srgbClr val="006600"/>
                </a:solidFill>
              </a:rPr>
              <a:t>разработать предложения по реализации производственного экологического контроля на основе внедрения наилучших доступных технологий.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1643050"/>
            <a:ext cx="8686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Существующий механизм реализации ПЭК способствует минимизации негативного воздействия на качество окружающей среды, но требует усовершенствования и разработки дополнительной нормативной документации.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Усовершенствование системы ПЭК на основе НДТ значительно упростит механизм реализации ПЭК и получения разрешений природоохранной документации, обеспечение допустимого воздействия предприятий на окружающую среду.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85800"/>
            <a:ext cx="7507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Защищаемые положения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D6EE-344A-4508-A804-5F942B9C5A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Общие сведения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Катюшка\Desktop\Диплом Данил\для презентации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71612"/>
            <a:ext cx="5334000" cy="1684337"/>
          </a:xfrm>
          <a:prstGeom prst="rect">
            <a:avLst/>
          </a:prstGeom>
          <a:noFill/>
        </p:spPr>
      </p:pic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0" y="1285860"/>
            <a:ext cx="4267200" cy="237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ru-RU" sz="1800" b="1" dirty="0">
                <a:solidFill>
                  <a:srgbClr val="0070C0"/>
                </a:solidFill>
              </a:rPr>
              <a:t>Томское управление аварийно-восстановительных работ является обособленным структурным подразделением  -  филиалом  </a:t>
            </a:r>
          </a:p>
          <a:p>
            <a:pPr algn="ctr">
              <a:lnSpc>
                <a:spcPct val="140000"/>
              </a:lnSpc>
            </a:pPr>
            <a:r>
              <a:rPr lang="ru-RU" sz="1800" b="1" dirty="0">
                <a:solidFill>
                  <a:srgbClr val="0070C0"/>
                </a:solidFill>
              </a:rPr>
              <a:t>ООО «Газпром трансгаз Томск» 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663417"/>
            <a:ext cx="4210457" cy="30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4286248" y="3214686"/>
            <a:ext cx="46434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     Основной задачей предприятия является     выполнение      плановых,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ремонтно – профилактических и аварийно – восстановительных работ для обеспечения надежного функционирования газотранспортной системы в зоне деятельности ООО «Газпром трансгаз Томск»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AD6EE-344A-4508-A804-5F942B9C5A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58" name="Прямая соединительная линия 136"/>
          <p:cNvCxnSpPr>
            <a:cxnSpLocks noChangeShapeType="1"/>
          </p:cNvCxnSpPr>
          <p:nvPr/>
        </p:nvCxnSpPr>
        <p:spPr bwMode="auto">
          <a:xfrm>
            <a:off x="1981200" y="1143000"/>
            <a:ext cx="12096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4062413" y="6491288"/>
            <a:ext cx="1841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1212490" y="76200"/>
            <a:ext cx="6567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Структура </a:t>
            </a:r>
            <a:r>
              <a:rPr lang="ru-RU" sz="4000" b="1" dirty="0" smtClean="0">
                <a:solidFill>
                  <a:srgbClr val="FF0000"/>
                </a:solidFill>
              </a:rPr>
              <a:t>предприятия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" name="TextBox 99"/>
          <p:cNvGrpSpPr>
            <a:grpSpLocks/>
          </p:cNvGrpSpPr>
          <p:nvPr/>
        </p:nvGrpSpPr>
        <p:grpSpPr bwMode="auto">
          <a:xfrm>
            <a:off x="4114800" y="2057400"/>
            <a:ext cx="2133600" cy="492125"/>
            <a:chOff x="2028" y="3168"/>
            <a:chExt cx="2131" cy="760"/>
          </a:xfrm>
        </p:grpSpPr>
        <p:pic>
          <p:nvPicPr>
            <p:cNvPr id="13396" name="TextBox 9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7" name="Text Box 15"/>
            <p:cNvSpPr txBox="1">
              <a:spLocks noChangeArrowheads="1"/>
            </p:cNvSpPr>
            <p:nvPr/>
          </p:nvSpPr>
          <p:spPr bwMode="auto">
            <a:xfrm>
              <a:off x="2150" y="3351"/>
              <a:ext cx="186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chemeClr val="tx1"/>
                  </a:solidFill>
                </a:rPr>
                <a:t>Аппарат управления</a:t>
              </a:r>
            </a:p>
          </p:txBody>
        </p:sp>
      </p:grpSp>
      <p:grpSp>
        <p:nvGrpSpPr>
          <p:cNvPr id="3" name="TextBox 99"/>
          <p:cNvGrpSpPr>
            <a:grpSpLocks/>
          </p:cNvGrpSpPr>
          <p:nvPr/>
        </p:nvGrpSpPr>
        <p:grpSpPr bwMode="auto">
          <a:xfrm>
            <a:off x="147638" y="2352675"/>
            <a:ext cx="1838325" cy="312738"/>
            <a:chOff x="2028" y="3168"/>
            <a:chExt cx="2202" cy="472"/>
          </a:xfrm>
        </p:grpSpPr>
        <p:pic>
          <p:nvPicPr>
            <p:cNvPr id="13394" name="TextBox 9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6" y="3168"/>
              <a:ext cx="1815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5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chemeClr val="tx1"/>
                  </a:solidFill>
                </a:rPr>
                <a:t> Транспортный цех</a:t>
              </a:r>
            </a:p>
          </p:txBody>
        </p:sp>
      </p:grpSp>
      <p:grpSp>
        <p:nvGrpSpPr>
          <p:cNvPr id="4" name="TextBox 99"/>
          <p:cNvGrpSpPr>
            <a:grpSpLocks/>
          </p:cNvGrpSpPr>
          <p:nvPr/>
        </p:nvGrpSpPr>
        <p:grpSpPr bwMode="auto">
          <a:xfrm>
            <a:off x="6096000" y="1447800"/>
            <a:ext cx="2806700" cy="503237"/>
            <a:chOff x="2028" y="3168"/>
            <a:chExt cx="2131" cy="760"/>
          </a:xfrm>
        </p:grpSpPr>
        <p:pic>
          <p:nvPicPr>
            <p:cNvPr id="13392" name="TextBox 9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3" name="Text Box 15"/>
            <p:cNvSpPr txBox="1">
              <a:spLocks noChangeArrowheads="1"/>
            </p:cNvSpPr>
            <p:nvPr/>
          </p:nvSpPr>
          <p:spPr bwMode="auto">
            <a:xfrm>
              <a:off x="2121" y="3204"/>
              <a:ext cx="1941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tx1"/>
                  </a:solidFill>
                </a:rPr>
                <a:t>Главный инженер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TextBox 99"/>
          <p:cNvGrpSpPr>
            <a:grpSpLocks/>
          </p:cNvGrpSpPr>
          <p:nvPr/>
        </p:nvGrpSpPr>
        <p:grpSpPr bwMode="auto">
          <a:xfrm>
            <a:off x="0" y="1295400"/>
            <a:ext cx="3048000" cy="503237"/>
            <a:chOff x="2028" y="3168"/>
            <a:chExt cx="2131" cy="760"/>
          </a:xfrm>
        </p:grpSpPr>
        <p:pic>
          <p:nvPicPr>
            <p:cNvPr id="13390" name="TextBox 9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1" name="Text Box 15"/>
            <p:cNvSpPr txBox="1">
              <a:spLocks noChangeArrowheads="1"/>
            </p:cNvSpPr>
            <p:nvPr/>
          </p:nvSpPr>
          <p:spPr bwMode="auto">
            <a:xfrm>
              <a:off x="2121" y="3204"/>
              <a:ext cx="1941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tx1"/>
                  </a:solidFill>
                </a:rPr>
                <a:t>Заместитель директора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TextBox 99"/>
          <p:cNvGrpSpPr>
            <a:grpSpLocks/>
          </p:cNvGrpSpPr>
          <p:nvPr/>
        </p:nvGrpSpPr>
        <p:grpSpPr bwMode="auto">
          <a:xfrm>
            <a:off x="3048000" y="838200"/>
            <a:ext cx="2806700" cy="503237"/>
            <a:chOff x="2028" y="3168"/>
            <a:chExt cx="2131" cy="760"/>
          </a:xfrm>
        </p:grpSpPr>
        <p:pic>
          <p:nvPicPr>
            <p:cNvPr id="13388" name="TextBox 9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9" name="Text Box 15"/>
            <p:cNvSpPr txBox="1">
              <a:spLocks noChangeArrowheads="1"/>
            </p:cNvSpPr>
            <p:nvPr/>
          </p:nvSpPr>
          <p:spPr bwMode="auto">
            <a:xfrm>
              <a:off x="2121" y="3204"/>
              <a:ext cx="1941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tx1"/>
                  </a:solidFill>
                </a:rPr>
                <a:t>Директор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TextBox 99"/>
          <p:cNvGrpSpPr>
            <a:grpSpLocks/>
          </p:cNvGrpSpPr>
          <p:nvPr/>
        </p:nvGrpSpPr>
        <p:grpSpPr bwMode="auto">
          <a:xfrm>
            <a:off x="2114550" y="2809875"/>
            <a:ext cx="1724025" cy="730250"/>
            <a:chOff x="2028" y="3168"/>
            <a:chExt cx="2202" cy="760"/>
          </a:xfrm>
        </p:grpSpPr>
        <p:pic>
          <p:nvPicPr>
            <p:cNvPr id="13386" name="TextBox 9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7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Участок аварийно-восстановительных работ № 1</a:t>
              </a:r>
            </a:p>
          </p:txBody>
        </p:sp>
      </p:grpSp>
      <p:grpSp>
        <p:nvGrpSpPr>
          <p:cNvPr id="8" name="TextBox 99"/>
          <p:cNvGrpSpPr>
            <a:grpSpLocks/>
          </p:cNvGrpSpPr>
          <p:nvPr/>
        </p:nvGrpSpPr>
        <p:grpSpPr bwMode="auto">
          <a:xfrm>
            <a:off x="2119313" y="3581400"/>
            <a:ext cx="1728787" cy="730250"/>
            <a:chOff x="2028" y="3168"/>
            <a:chExt cx="2202" cy="760"/>
          </a:xfrm>
        </p:grpSpPr>
        <p:pic>
          <p:nvPicPr>
            <p:cNvPr id="13384" name="TextBox 9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5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solidFill>
                    <a:schemeClr val="tx1"/>
                  </a:solidFill>
                </a:rPr>
                <a:t>Участок аварийно-восстановительных работ № 2</a:t>
              </a:r>
            </a:p>
          </p:txBody>
        </p:sp>
      </p:grpSp>
      <p:grpSp>
        <p:nvGrpSpPr>
          <p:cNvPr id="9" name="TextBox 99"/>
          <p:cNvGrpSpPr>
            <a:grpSpLocks/>
          </p:cNvGrpSpPr>
          <p:nvPr/>
        </p:nvGrpSpPr>
        <p:grpSpPr bwMode="auto">
          <a:xfrm>
            <a:off x="2119313" y="4348163"/>
            <a:ext cx="1728787" cy="730250"/>
            <a:chOff x="2028" y="3168"/>
            <a:chExt cx="2202" cy="760"/>
          </a:xfrm>
        </p:grpSpPr>
        <p:pic>
          <p:nvPicPr>
            <p:cNvPr id="13382" name="TextBox 9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3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solidFill>
                    <a:schemeClr val="tx1"/>
                  </a:solidFill>
                </a:rPr>
                <a:t>Участок аварийно-восстановительных работ № 3</a:t>
              </a:r>
            </a:p>
          </p:txBody>
        </p:sp>
      </p:grpSp>
      <p:grpSp>
        <p:nvGrpSpPr>
          <p:cNvPr id="10" name="TextBox 99"/>
          <p:cNvGrpSpPr>
            <a:grpSpLocks/>
          </p:cNvGrpSpPr>
          <p:nvPr/>
        </p:nvGrpSpPr>
        <p:grpSpPr bwMode="auto">
          <a:xfrm>
            <a:off x="2119313" y="5173663"/>
            <a:ext cx="1709737" cy="998537"/>
            <a:chOff x="2028" y="3168"/>
            <a:chExt cx="2202" cy="837"/>
          </a:xfrm>
        </p:grpSpPr>
        <p:pic>
          <p:nvPicPr>
            <p:cNvPr id="13380" name="TextBox 9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1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Участок аварийно-восстановительных работ № 4 </a:t>
              </a:r>
            </a:p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Г. Хабаровск</a:t>
              </a:r>
            </a:p>
          </p:txBody>
        </p:sp>
      </p:grpSp>
      <p:grpSp>
        <p:nvGrpSpPr>
          <p:cNvPr id="11" name="TextBox 99"/>
          <p:cNvGrpSpPr>
            <a:grpSpLocks/>
          </p:cNvGrpSpPr>
          <p:nvPr/>
        </p:nvGrpSpPr>
        <p:grpSpPr bwMode="auto">
          <a:xfrm>
            <a:off x="231775" y="2873375"/>
            <a:ext cx="1597025" cy="519113"/>
            <a:chOff x="2028" y="3168"/>
            <a:chExt cx="2202" cy="760"/>
          </a:xfrm>
        </p:grpSpPr>
        <p:pic>
          <p:nvPicPr>
            <p:cNvPr id="13378" name="TextBox 9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9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solidFill>
                    <a:schemeClr val="tx1"/>
                  </a:solidFill>
                </a:rPr>
                <a:t>Автотранспортный участок № 1</a:t>
              </a:r>
            </a:p>
          </p:txBody>
        </p:sp>
      </p:grpSp>
      <p:grpSp>
        <p:nvGrpSpPr>
          <p:cNvPr id="12" name="TextBox 99"/>
          <p:cNvGrpSpPr>
            <a:grpSpLocks/>
          </p:cNvGrpSpPr>
          <p:nvPr/>
        </p:nvGrpSpPr>
        <p:grpSpPr bwMode="auto">
          <a:xfrm>
            <a:off x="225425" y="3586163"/>
            <a:ext cx="1598613" cy="519112"/>
            <a:chOff x="2028" y="3168"/>
            <a:chExt cx="2202" cy="760"/>
          </a:xfrm>
        </p:grpSpPr>
        <p:pic>
          <p:nvPicPr>
            <p:cNvPr id="13376" name="TextBox 99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7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solidFill>
                    <a:schemeClr val="tx1"/>
                  </a:solidFill>
                </a:rPr>
                <a:t>Автотранспортный участок № 2</a:t>
              </a:r>
            </a:p>
          </p:txBody>
        </p:sp>
      </p:grpSp>
      <p:grpSp>
        <p:nvGrpSpPr>
          <p:cNvPr id="13" name="TextBox 99"/>
          <p:cNvGrpSpPr>
            <a:grpSpLocks/>
          </p:cNvGrpSpPr>
          <p:nvPr/>
        </p:nvGrpSpPr>
        <p:grpSpPr bwMode="auto">
          <a:xfrm>
            <a:off x="241300" y="4357688"/>
            <a:ext cx="1597025" cy="519112"/>
            <a:chOff x="2028" y="3168"/>
            <a:chExt cx="2202" cy="760"/>
          </a:xfrm>
        </p:grpSpPr>
        <p:pic>
          <p:nvPicPr>
            <p:cNvPr id="13374" name="TextBox 9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5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solidFill>
                    <a:schemeClr val="tx1"/>
                  </a:solidFill>
                </a:rPr>
                <a:t>Автотранспортный участок № 3</a:t>
              </a:r>
            </a:p>
          </p:txBody>
        </p:sp>
      </p:grpSp>
      <p:grpSp>
        <p:nvGrpSpPr>
          <p:cNvPr id="14" name="TextBox 99"/>
          <p:cNvGrpSpPr>
            <a:grpSpLocks/>
          </p:cNvGrpSpPr>
          <p:nvPr/>
        </p:nvGrpSpPr>
        <p:grpSpPr bwMode="auto">
          <a:xfrm>
            <a:off x="236538" y="5159375"/>
            <a:ext cx="1597025" cy="519113"/>
            <a:chOff x="2028" y="3168"/>
            <a:chExt cx="2202" cy="760"/>
          </a:xfrm>
        </p:grpSpPr>
        <p:pic>
          <p:nvPicPr>
            <p:cNvPr id="13372" name="TextBox 9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3" name="Text Box 18"/>
            <p:cNvSpPr txBox="1">
              <a:spLocks noChangeArrowheads="1"/>
            </p:cNvSpPr>
            <p:nvPr/>
          </p:nvSpPr>
          <p:spPr bwMode="auto">
            <a:xfrm>
              <a:off x="2028" y="3204"/>
              <a:ext cx="2202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solidFill>
                    <a:schemeClr val="tx1"/>
                  </a:solidFill>
                </a:rPr>
                <a:t>Автотранспортный участок № 4</a:t>
              </a:r>
            </a:p>
          </p:txBody>
        </p:sp>
      </p:grpSp>
      <p:cxnSp>
        <p:nvCxnSpPr>
          <p:cNvPr id="13332" name="Прямая соединительная линия 65"/>
          <p:cNvCxnSpPr>
            <a:cxnSpLocks noChangeShapeType="1"/>
            <a:endCxn id="13387" idx="1"/>
          </p:cNvCxnSpPr>
          <p:nvPr/>
        </p:nvCxnSpPr>
        <p:spPr bwMode="auto">
          <a:xfrm flipV="1">
            <a:off x="2114550" y="3157538"/>
            <a:ext cx="0" cy="1746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3333" name="Прямая соединительная линия 68"/>
          <p:cNvCxnSpPr>
            <a:cxnSpLocks noChangeShapeType="1"/>
            <a:stCxn id="13379" idx="3"/>
          </p:cNvCxnSpPr>
          <p:nvPr/>
        </p:nvCxnSpPr>
        <p:spPr bwMode="auto">
          <a:xfrm>
            <a:off x="1828800" y="3051175"/>
            <a:ext cx="274638" cy="2698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3334" name="Прямая соединительная линия 73"/>
          <p:cNvCxnSpPr>
            <a:cxnSpLocks noChangeShapeType="1"/>
          </p:cNvCxnSpPr>
          <p:nvPr/>
        </p:nvCxnSpPr>
        <p:spPr bwMode="auto">
          <a:xfrm>
            <a:off x="1779588" y="3097213"/>
            <a:ext cx="323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3335" name="Прямая соединительная линия 76"/>
          <p:cNvCxnSpPr>
            <a:cxnSpLocks noChangeShapeType="1"/>
          </p:cNvCxnSpPr>
          <p:nvPr/>
        </p:nvCxnSpPr>
        <p:spPr bwMode="auto">
          <a:xfrm>
            <a:off x="1774825" y="3849688"/>
            <a:ext cx="323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3336" name="Прямая соединительная линия 77"/>
          <p:cNvCxnSpPr>
            <a:cxnSpLocks noChangeShapeType="1"/>
          </p:cNvCxnSpPr>
          <p:nvPr/>
        </p:nvCxnSpPr>
        <p:spPr bwMode="auto">
          <a:xfrm>
            <a:off x="1793875" y="4595813"/>
            <a:ext cx="3254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3337" name="Прямая соединительная линия 78"/>
          <p:cNvCxnSpPr>
            <a:cxnSpLocks noChangeShapeType="1"/>
          </p:cNvCxnSpPr>
          <p:nvPr/>
        </p:nvCxnSpPr>
        <p:spPr bwMode="auto">
          <a:xfrm>
            <a:off x="1793875" y="5451475"/>
            <a:ext cx="3254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3338" name="Прямая соединительная линия 94"/>
          <p:cNvCxnSpPr>
            <a:cxnSpLocks noChangeShapeType="1"/>
          </p:cNvCxnSpPr>
          <p:nvPr/>
        </p:nvCxnSpPr>
        <p:spPr bwMode="auto">
          <a:xfrm rot="5400000">
            <a:off x="12701" y="3702051"/>
            <a:ext cx="3917951" cy="1904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9" name="Прямая соединительная линия 101"/>
          <p:cNvCxnSpPr>
            <a:cxnSpLocks noChangeShapeType="1"/>
          </p:cNvCxnSpPr>
          <p:nvPr/>
        </p:nvCxnSpPr>
        <p:spPr bwMode="auto">
          <a:xfrm>
            <a:off x="1968500" y="56769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0" name="Прямая соединительная линия 104"/>
          <p:cNvCxnSpPr>
            <a:cxnSpLocks noChangeShapeType="1"/>
          </p:cNvCxnSpPr>
          <p:nvPr/>
        </p:nvCxnSpPr>
        <p:spPr bwMode="auto">
          <a:xfrm>
            <a:off x="1962150" y="48260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1" name="Прямая соединительная линия 105"/>
          <p:cNvCxnSpPr>
            <a:cxnSpLocks noChangeShapeType="1"/>
          </p:cNvCxnSpPr>
          <p:nvPr/>
        </p:nvCxnSpPr>
        <p:spPr bwMode="auto">
          <a:xfrm>
            <a:off x="1968500" y="40894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2" name="Прямая соединительная линия 106"/>
          <p:cNvCxnSpPr>
            <a:cxnSpLocks noChangeShapeType="1"/>
          </p:cNvCxnSpPr>
          <p:nvPr/>
        </p:nvCxnSpPr>
        <p:spPr bwMode="auto">
          <a:xfrm>
            <a:off x="1968500" y="33401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3" name="Прямая соединительная линия 107"/>
          <p:cNvCxnSpPr>
            <a:cxnSpLocks noChangeShapeType="1"/>
          </p:cNvCxnSpPr>
          <p:nvPr/>
        </p:nvCxnSpPr>
        <p:spPr bwMode="auto">
          <a:xfrm>
            <a:off x="1746250" y="25146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0" name="TextBox 23"/>
          <p:cNvSpPr txBox="1">
            <a:spLocks noChangeArrowheads="1"/>
          </p:cNvSpPr>
          <p:nvPr/>
        </p:nvSpPr>
        <p:spPr bwMode="auto">
          <a:xfrm>
            <a:off x="558800" y="2644775"/>
            <a:ext cx="882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0070C0"/>
                </a:solidFill>
              </a:rPr>
              <a:t>в т.ч.</a:t>
            </a:r>
          </a:p>
        </p:txBody>
      </p:sp>
      <p:grpSp>
        <p:nvGrpSpPr>
          <p:cNvPr id="15" name="TextBox 99"/>
          <p:cNvGrpSpPr>
            <a:grpSpLocks/>
          </p:cNvGrpSpPr>
          <p:nvPr/>
        </p:nvGrpSpPr>
        <p:grpSpPr bwMode="auto">
          <a:xfrm>
            <a:off x="4114800" y="2667000"/>
            <a:ext cx="2105025" cy="1163637"/>
            <a:chOff x="2028" y="3168"/>
            <a:chExt cx="2516" cy="2737"/>
          </a:xfrm>
        </p:grpSpPr>
        <p:pic>
          <p:nvPicPr>
            <p:cNvPr id="13370" name="TextBox 9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8" y="3168"/>
              <a:ext cx="2516" cy="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1" name="Text Box 15"/>
            <p:cNvSpPr txBox="1">
              <a:spLocks noChangeArrowheads="1"/>
            </p:cNvSpPr>
            <p:nvPr/>
          </p:nvSpPr>
          <p:spPr bwMode="auto">
            <a:xfrm>
              <a:off x="2300" y="3361"/>
              <a:ext cx="2096" cy="2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Эксплуатационно-хозяйственная группа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в т.ч.</a:t>
              </a:r>
            </a:p>
            <a:p>
              <a:pPr algn="ctr"/>
              <a:r>
                <a:rPr lang="ru-RU" sz="1200" dirty="0">
                  <a:solidFill>
                    <a:schemeClr val="tx1"/>
                  </a:solidFill>
                </a:rPr>
                <a:t>ремонтно-строительная группа</a:t>
              </a:r>
            </a:p>
          </p:txBody>
        </p:sp>
      </p:grpSp>
      <p:grpSp>
        <p:nvGrpSpPr>
          <p:cNvPr id="16" name="TextBox 99"/>
          <p:cNvGrpSpPr>
            <a:grpSpLocks/>
          </p:cNvGrpSpPr>
          <p:nvPr/>
        </p:nvGrpSpPr>
        <p:grpSpPr bwMode="auto">
          <a:xfrm>
            <a:off x="4114800" y="3886200"/>
            <a:ext cx="2133600" cy="492125"/>
            <a:chOff x="2028" y="3168"/>
            <a:chExt cx="2131" cy="760"/>
          </a:xfrm>
        </p:grpSpPr>
        <p:pic>
          <p:nvPicPr>
            <p:cNvPr id="13368" name="TextBox 99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9" name="Text Box 15"/>
            <p:cNvSpPr txBox="1">
              <a:spLocks noChangeArrowheads="1"/>
            </p:cNvSpPr>
            <p:nvPr/>
          </p:nvSpPr>
          <p:spPr bwMode="auto">
            <a:xfrm>
              <a:off x="2150" y="3351"/>
              <a:ext cx="186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>
                  <a:solidFill>
                    <a:schemeClr val="tx1"/>
                  </a:solidFill>
                </a:rPr>
                <a:t>Участок МТС</a:t>
              </a:r>
            </a:p>
          </p:txBody>
        </p:sp>
      </p:grpSp>
      <p:grpSp>
        <p:nvGrpSpPr>
          <p:cNvPr id="17" name="TextBox 99"/>
          <p:cNvGrpSpPr>
            <a:grpSpLocks/>
          </p:cNvGrpSpPr>
          <p:nvPr/>
        </p:nvGrpSpPr>
        <p:grpSpPr bwMode="auto">
          <a:xfrm>
            <a:off x="6858000" y="2209800"/>
            <a:ext cx="1728787" cy="730250"/>
            <a:chOff x="2028" y="3168"/>
            <a:chExt cx="2202" cy="760"/>
          </a:xfrm>
        </p:grpSpPr>
        <p:pic>
          <p:nvPicPr>
            <p:cNvPr id="13366" name="TextBox 9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7" name="Text Box 18"/>
            <p:cNvSpPr txBox="1">
              <a:spLocks noChangeArrowheads="1"/>
            </p:cNvSpPr>
            <p:nvPr/>
          </p:nvSpPr>
          <p:spPr bwMode="auto">
            <a:xfrm>
              <a:off x="2028" y="3322"/>
              <a:ext cx="220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Производственно-технический отдел</a:t>
              </a:r>
            </a:p>
          </p:txBody>
        </p:sp>
      </p:grpSp>
      <p:grpSp>
        <p:nvGrpSpPr>
          <p:cNvPr id="18" name="TextBox 99"/>
          <p:cNvGrpSpPr>
            <a:grpSpLocks/>
          </p:cNvGrpSpPr>
          <p:nvPr/>
        </p:nvGrpSpPr>
        <p:grpSpPr bwMode="auto">
          <a:xfrm>
            <a:off x="6858000" y="3124200"/>
            <a:ext cx="1728787" cy="730250"/>
            <a:chOff x="2028" y="3168"/>
            <a:chExt cx="2202" cy="760"/>
          </a:xfrm>
        </p:grpSpPr>
        <p:pic>
          <p:nvPicPr>
            <p:cNvPr id="13364" name="TextBox 9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5" name="Text Box 18"/>
            <p:cNvSpPr txBox="1">
              <a:spLocks noChangeArrowheads="1"/>
            </p:cNvSpPr>
            <p:nvPr/>
          </p:nvSpPr>
          <p:spPr bwMode="auto">
            <a:xfrm>
              <a:off x="2028" y="3272"/>
              <a:ext cx="220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Лаборатория контроля качества сварных соединений</a:t>
              </a:r>
            </a:p>
          </p:txBody>
        </p:sp>
      </p:grpSp>
      <p:grpSp>
        <p:nvGrpSpPr>
          <p:cNvPr id="19" name="TextBox 99"/>
          <p:cNvGrpSpPr>
            <a:grpSpLocks/>
          </p:cNvGrpSpPr>
          <p:nvPr/>
        </p:nvGrpSpPr>
        <p:grpSpPr bwMode="auto">
          <a:xfrm>
            <a:off x="6858000" y="3886200"/>
            <a:ext cx="1728787" cy="730250"/>
            <a:chOff x="2028" y="3168"/>
            <a:chExt cx="2202" cy="760"/>
          </a:xfrm>
        </p:grpSpPr>
        <p:pic>
          <p:nvPicPr>
            <p:cNvPr id="13362" name="TextBox 99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8" y="3168"/>
              <a:ext cx="2131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3" name="Text Box 18"/>
            <p:cNvSpPr txBox="1">
              <a:spLocks noChangeArrowheads="1"/>
            </p:cNvSpPr>
            <p:nvPr/>
          </p:nvSpPr>
          <p:spPr bwMode="auto">
            <a:xfrm>
              <a:off x="2028" y="3292"/>
              <a:ext cx="220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>
                  <a:solidFill>
                    <a:schemeClr val="tx1"/>
                  </a:solidFill>
                </a:rPr>
                <a:t>Участок энерготепловодоснабжения</a:t>
              </a:r>
            </a:p>
          </p:txBody>
        </p:sp>
      </p:grpSp>
      <p:cxnSp>
        <p:nvCxnSpPr>
          <p:cNvPr id="13350" name="Прямая соединительная линия 126"/>
          <p:cNvCxnSpPr>
            <a:cxnSpLocks noChangeShapeType="1"/>
          </p:cNvCxnSpPr>
          <p:nvPr/>
        </p:nvCxnSpPr>
        <p:spPr bwMode="auto">
          <a:xfrm flipH="1">
            <a:off x="3962400" y="1295400"/>
            <a:ext cx="4763" cy="2736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51" name="Прямая соединительная линия 128"/>
          <p:cNvCxnSpPr>
            <a:cxnSpLocks noChangeShapeType="1"/>
          </p:cNvCxnSpPr>
          <p:nvPr/>
        </p:nvCxnSpPr>
        <p:spPr bwMode="auto">
          <a:xfrm>
            <a:off x="3962400" y="23622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52" name="Прямая соединительная линия 129"/>
          <p:cNvCxnSpPr>
            <a:cxnSpLocks noChangeShapeType="1"/>
          </p:cNvCxnSpPr>
          <p:nvPr/>
        </p:nvCxnSpPr>
        <p:spPr bwMode="auto">
          <a:xfrm>
            <a:off x="3962400" y="31242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53" name="Прямая соединительная линия 130"/>
          <p:cNvCxnSpPr>
            <a:cxnSpLocks noChangeShapeType="1"/>
          </p:cNvCxnSpPr>
          <p:nvPr/>
        </p:nvCxnSpPr>
        <p:spPr bwMode="auto">
          <a:xfrm>
            <a:off x="3962400" y="40386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54" name="Прямая соединительная линия 131"/>
          <p:cNvCxnSpPr>
            <a:cxnSpLocks noChangeShapeType="1"/>
          </p:cNvCxnSpPr>
          <p:nvPr/>
        </p:nvCxnSpPr>
        <p:spPr bwMode="auto">
          <a:xfrm>
            <a:off x="6705600" y="1905000"/>
            <a:ext cx="4762" cy="2717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55" name="Прямая соединительная линия 133"/>
          <p:cNvCxnSpPr>
            <a:cxnSpLocks noChangeShapeType="1"/>
          </p:cNvCxnSpPr>
          <p:nvPr/>
        </p:nvCxnSpPr>
        <p:spPr bwMode="auto">
          <a:xfrm>
            <a:off x="6705600" y="25146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56" name="Прямая соединительная линия 134"/>
          <p:cNvCxnSpPr>
            <a:cxnSpLocks noChangeShapeType="1"/>
          </p:cNvCxnSpPr>
          <p:nvPr/>
        </p:nvCxnSpPr>
        <p:spPr bwMode="auto">
          <a:xfrm>
            <a:off x="6705600" y="34290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57" name="Прямая соединительная линия 135"/>
          <p:cNvCxnSpPr>
            <a:cxnSpLocks noChangeShapeType="1"/>
          </p:cNvCxnSpPr>
          <p:nvPr/>
        </p:nvCxnSpPr>
        <p:spPr bwMode="auto">
          <a:xfrm>
            <a:off x="6705600" y="4343400"/>
            <a:ext cx="1968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59" name="Прямая соединительная линия 138"/>
          <p:cNvCxnSpPr>
            <a:cxnSpLocks noChangeShapeType="1"/>
          </p:cNvCxnSpPr>
          <p:nvPr/>
        </p:nvCxnSpPr>
        <p:spPr bwMode="auto">
          <a:xfrm>
            <a:off x="5791200" y="1143000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60" name="Прямая соединительная линия 140"/>
          <p:cNvCxnSpPr>
            <a:cxnSpLocks noChangeShapeType="1"/>
          </p:cNvCxnSpPr>
          <p:nvPr/>
        </p:nvCxnSpPr>
        <p:spPr bwMode="auto">
          <a:xfrm>
            <a:off x="6705600" y="1143000"/>
            <a:ext cx="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61" name="Прямая соединительная линия 145"/>
          <p:cNvCxnSpPr>
            <a:cxnSpLocks noChangeShapeType="1"/>
          </p:cNvCxnSpPr>
          <p:nvPr/>
        </p:nvCxnSpPr>
        <p:spPr bwMode="auto">
          <a:xfrm rot="5400000">
            <a:off x="1905000" y="1219200"/>
            <a:ext cx="152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3"/>
          <p:cNvSpPr>
            <a:spLocks/>
          </p:cNvSpPr>
          <p:nvPr/>
        </p:nvSpPr>
        <p:spPr bwMode="auto">
          <a:xfrm>
            <a:off x="428596" y="0"/>
            <a:ext cx="847251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Районы деятельности предприятия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Катюшка\Desktop\карты\karta-gtt-2015 (2)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80" y="1143000"/>
            <a:ext cx="8845120" cy="489005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5917-F649-42A6-86F0-7AAEDB9837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5" descr="Лого ГТТ белый на синем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642918"/>
            <a:ext cx="189431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500430" y="1285860"/>
            <a:ext cx="5943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    </a:t>
            </a:r>
            <a:r>
              <a:rPr lang="ru-RU" sz="1600" b="1" dirty="0" smtClean="0">
                <a:solidFill>
                  <a:srgbClr val="0033CC"/>
                </a:solidFill>
              </a:rPr>
              <a:t>На </a:t>
            </a:r>
            <a:r>
              <a:rPr lang="ru-RU" sz="1600" b="1" dirty="0" smtClean="0">
                <a:solidFill>
                  <a:srgbClr val="0033CC"/>
                </a:solidFill>
              </a:rPr>
              <a:t>территории промышленной площадки расположенной </a:t>
            </a:r>
            <a:r>
              <a:rPr lang="ru-RU" sz="1600" b="1" dirty="0">
                <a:solidFill>
                  <a:srgbClr val="0033CC"/>
                </a:solidFill>
              </a:rPr>
              <a:t>в г. Томске (</a:t>
            </a:r>
            <a:r>
              <a:rPr lang="ru-RU" sz="1600" b="1" dirty="0" smtClean="0">
                <a:solidFill>
                  <a:srgbClr val="0033CC"/>
                </a:solidFill>
              </a:rPr>
              <a:t>ул.Мостовая</a:t>
            </a:r>
            <a:r>
              <a:rPr lang="ru-RU" sz="1600" b="1" dirty="0">
                <a:solidFill>
                  <a:srgbClr val="0033CC"/>
                </a:solidFill>
              </a:rPr>
              <a:t>, 28 а) </a:t>
            </a:r>
            <a:r>
              <a:rPr lang="ru-RU" sz="1600" b="1" dirty="0" smtClean="0">
                <a:solidFill>
                  <a:srgbClr val="0033CC"/>
                </a:solidFill>
              </a:rPr>
              <a:t>осуществляется</a:t>
            </a:r>
            <a:r>
              <a:rPr lang="ru-RU" sz="1600" b="1" dirty="0">
                <a:solidFill>
                  <a:srgbClr val="0033CC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33CC"/>
                </a:solidFill>
              </a:rPr>
              <a:t> стоянка грузового транспорта и специальной </a:t>
            </a:r>
            <a:endParaRPr lang="ru-RU" sz="1600" b="1" dirty="0" smtClean="0">
              <a:solidFill>
                <a:srgbClr val="0033CC"/>
              </a:solidFill>
            </a:endParaRPr>
          </a:p>
          <a:p>
            <a:r>
              <a:rPr lang="ru-RU" sz="1600" b="1" dirty="0" smtClean="0">
                <a:solidFill>
                  <a:srgbClr val="0033CC"/>
                </a:solidFill>
              </a:rPr>
              <a:t>техники </a:t>
            </a:r>
            <a:r>
              <a:rPr lang="ru-RU" sz="1600" b="1" dirty="0">
                <a:solidFill>
                  <a:srgbClr val="0033CC"/>
                </a:solidFill>
              </a:rPr>
              <a:t>в гаражных боксах и на открытой площадке; 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33CC"/>
                </a:solidFill>
              </a:rPr>
              <a:t> техническое обслуживание и ремонт </a:t>
            </a:r>
            <a:endParaRPr lang="ru-RU" sz="1600" b="1" dirty="0" smtClean="0">
              <a:solidFill>
                <a:srgbClr val="0033CC"/>
              </a:solidFill>
            </a:endParaRPr>
          </a:p>
          <a:p>
            <a:r>
              <a:rPr lang="ru-RU" sz="1600" b="1" dirty="0" smtClean="0">
                <a:solidFill>
                  <a:srgbClr val="0033CC"/>
                </a:solidFill>
              </a:rPr>
              <a:t>автомобильного транспорта  </a:t>
            </a:r>
            <a:r>
              <a:rPr lang="ru-RU" sz="1600" b="1" dirty="0">
                <a:solidFill>
                  <a:srgbClr val="0033CC"/>
                </a:solidFill>
              </a:rPr>
              <a:t>и специальной техники;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33CC"/>
                </a:solidFill>
              </a:rPr>
              <a:t>заправка транспортных средств бензином и дизельным топливом;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33CC"/>
                </a:solidFill>
              </a:rPr>
              <a:t> изготовление гнутых отводов для строительства и ремонта МГ;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0033CC"/>
                </a:solidFill>
              </a:rPr>
              <a:t> изготовление столярной продукции для нужд производства.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-214338"/>
            <a:ext cx="76200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3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FF0000"/>
                </a:solidFill>
              </a:rPr>
              <a:t>Специфика работы и </a:t>
            </a:r>
            <a:endParaRPr lang="ru-RU" sz="3200" b="1" dirty="0" smtClean="0">
              <a:ln w="11430"/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FF0000"/>
                </a:solidFill>
              </a:rPr>
              <a:t>организации </a:t>
            </a:r>
            <a:r>
              <a:rPr lang="ru-RU" sz="3200" b="1" dirty="0">
                <a:ln w="11430"/>
                <a:solidFill>
                  <a:srgbClr val="FF0000"/>
                </a:solidFill>
              </a:rPr>
              <a:t>деятельности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8"/>
            <a:ext cx="4069682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3810000" cy="225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000240"/>
            <a:ext cx="3425009" cy="2147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4586-6BC2-4C28-89B1-0FF2197630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3837</TotalTime>
  <Words>1903</Words>
  <Application>Microsoft Office PowerPoint</Application>
  <PresentationFormat>Экран (4:3)</PresentationFormat>
  <Paragraphs>315</Paragraphs>
  <Slides>36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Слайд 1</vt:lpstr>
      <vt:lpstr>Слайд 2</vt:lpstr>
      <vt:lpstr>Слайд 3</vt:lpstr>
      <vt:lpstr>Слайд 4</vt:lpstr>
      <vt:lpstr>Слайд 5</vt:lpstr>
      <vt:lpstr>Общие сведения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СТРАТЕГИЧЕСКАЯ ЦЕЛЬ ПЕРЕХОДА  К КОНЦЕПЦИИ НДТ ПРИ ОХРАНЕ ОКРУЖАЮЩЕЙ СРЕДЫ</vt:lpstr>
      <vt:lpstr>ПРИЧИНЫ ПРИНЯТИЯ КОНЦЕПЦИИ НДТ</vt:lpstr>
      <vt:lpstr>Слайд 21</vt:lpstr>
      <vt:lpstr>Слайд 22</vt:lpstr>
      <vt:lpstr>Слайд 23</vt:lpstr>
      <vt:lpstr>Градация мер государственного регулирования</vt:lpstr>
      <vt:lpstr>Этапы нормирования атмосферного воздуха для объектов II категории</vt:lpstr>
      <vt:lpstr>Слайд 26</vt:lpstr>
      <vt:lpstr>Слайд 27</vt:lpstr>
      <vt:lpstr>Слайд 28</vt:lpstr>
      <vt:lpstr>Слайд 29</vt:lpstr>
      <vt:lpstr>Этапы нормирования атмосферного воздуха для объектов III категории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Катюшка</cp:lastModifiedBy>
  <cp:revision>225</cp:revision>
  <dcterms:created xsi:type="dcterms:W3CDTF">2013-08-21T19:17:07Z</dcterms:created>
  <dcterms:modified xsi:type="dcterms:W3CDTF">2017-06-07T08:52:22Z</dcterms:modified>
</cp:coreProperties>
</file>