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D8982C-0560-4943-BBFA-28C3B6EB1DF2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F445F8-6457-4ACA-AFEB-D94E836E7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000"/>
              </a:spcBef>
              <a:defRPr/>
            </a:pPr>
            <a:r>
              <a:rPr lang="ru-RU" altLang="ru-RU" sz="2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Кафедра </a:t>
            </a:r>
            <a:r>
              <a:rPr lang="ru-RU" sz="2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экологии, природопользования </a:t>
            </a:r>
          </a:p>
          <a:p>
            <a:pPr algn="ctr">
              <a:spcBef>
                <a:spcPts val="1000"/>
              </a:spcBef>
              <a:defRPr/>
            </a:pPr>
            <a:r>
              <a:rPr lang="ru-RU" sz="2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экологической инженерии </a:t>
            </a:r>
          </a:p>
          <a:p>
            <a:pPr algn="ctr">
              <a:spcBef>
                <a:spcPts val="1000"/>
              </a:spcBef>
              <a:defRPr/>
            </a:pPr>
            <a:endParaRPr lang="ru-RU" altLang="ru-RU" sz="2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28934"/>
            <a:ext cx="914400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/>
          <a:p>
            <a:pPr algn="ctr">
              <a:spcBef>
                <a:spcPts val="1000"/>
              </a:spcBef>
              <a:defRPr/>
            </a:pPr>
            <a:r>
              <a:rPr lang="ru-RU" sz="2400" b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/>
            </a:r>
            <a:br>
              <a:rPr lang="ru-RU" sz="2400" b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</a:br>
            <a:r>
              <a:rPr lang="ru-RU" sz="2400" b="1" kern="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ru-RU" sz="2400" b="1" kern="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400" b="1" kern="0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ОТЧЕТ</a:t>
            </a:r>
            <a:endParaRPr lang="ru-RU" sz="2400" b="1" kern="0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ru-RU" sz="2400" b="1" kern="0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2012 – 2016 гг.</a:t>
            </a:r>
            <a:endParaRPr lang="ru-RU" sz="2400" b="1" kern="0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076" name="Picture 3" descr="C:\Users\kafedra.CORP\Desktop\Конференции для\Эмблема 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571500" y="-6350"/>
            <a:ext cx="32305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500188" y="285750"/>
            <a:ext cx="8196262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 dirty="0" smtClean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НИ Томский</a:t>
            </a:r>
            <a:r>
              <a:rPr lang="en-US" altLang="ru-RU" sz="2000" b="1" dirty="0" smtClean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ru-RU" altLang="ru-RU" sz="2000" b="1" dirty="0" smtClean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государственный </a:t>
            </a:r>
            <a:r>
              <a:rPr lang="en-US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университет</a:t>
            </a:r>
            <a:b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</a:b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Институт</a:t>
            </a:r>
            <a:r>
              <a:rPr lang="ru-RU" altLang="ru-RU" sz="2000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en-US" altLang="ru-RU" sz="2000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биологии, экологии,</a:t>
            </a:r>
            <a:r>
              <a:rPr lang="en-US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почвоведения, </a:t>
            </a:r>
            <a:b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</a:br>
            <a:r>
              <a:rPr lang="ru-RU" altLang="ru-RU" sz="2000" b="1" dirty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лесного и сельского </a:t>
            </a:r>
            <a:r>
              <a:rPr lang="ru-RU" altLang="ru-RU" sz="2000" b="1" dirty="0" smtClean="0">
                <a:solidFill>
                  <a:srgbClr val="008000"/>
                </a:solidFill>
                <a:latin typeface="Arial" charset="0"/>
                <a:ea typeface="Tahoma" pitchFamily="34" charset="0"/>
                <a:cs typeface="Arial" charset="0"/>
              </a:rPr>
              <a:t>хозяйства</a:t>
            </a:r>
            <a:endParaRPr lang="ru-RU" altLang="ru-RU" sz="2000" b="1" dirty="0">
              <a:solidFill>
                <a:srgbClr val="00800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285750" y="857232"/>
            <a:ext cx="9001125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Олонова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М.В.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13-04-01715  Популяционная изменчивость 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филогеография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растений внетропической Азии в связи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с четвертичными изменениями климата на примере модельных родов папоротников и  злаков, 2016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Олонова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М.В.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16-04-01605 Видообразование 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филогеография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растений Азиатской России в связи с четвертичными изменениями климата на примере модельных родов злаков, 2016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Олонова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М.В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Проект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Flora of Pan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Himalaya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(китайско-американский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2016 -2017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Терещнко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Н. Н.,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Головацкая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Е.А. ИМКЭС СО РАН, Грант РФФИ 15-05-06775 Исследование трансформации органического вещества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растений-торфообразователей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процессе эволюции болотных экосистем Западной Сибири, 2015- 2017 гг. 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Терещнко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Н. Н.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Руководитель Международной молодежной школы «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Пищевые технологии и биотехнологии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проведенной в рамках федеральной целевой программы «Научные и научно-педагогические кадры инновационной России на 2009–2013 годы», 2012 г</a:t>
            </a:r>
            <a:r>
              <a:rPr lang="ru-RU" sz="2000" dirty="0" smtClean="0"/>
              <a:t>.</a:t>
            </a:r>
            <a:endParaRPr lang="ru-RU" dirty="0">
              <a:solidFill>
                <a:srgbClr val="000000"/>
              </a:solidFill>
              <a:latin typeface="Arial" charset="0"/>
              <a:ea typeface="Courier New" pitchFamily="49" charset="0"/>
              <a:cs typeface="Arial" charset="0"/>
            </a:endParaRPr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428992" y="0"/>
            <a:ext cx="1735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ПРОЕКТЫ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8715404" y="6519863"/>
            <a:ext cx="444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/>
              <a:t>10</a:t>
            </a:r>
            <a:endParaRPr lang="ru-RU" sz="16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499296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285750" y="760413"/>
            <a:ext cx="90011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457200" algn="l"/>
              </a:tabLst>
            </a:pPr>
            <a:endParaRPr lang="ru-RU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457200" algn="l"/>
              </a:tabLst>
            </a:pPr>
            <a:endParaRPr lang="ru-RU" dirty="0">
              <a:solidFill>
                <a:srgbClr val="000000"/>
              </a:solidFill>
              <a:latin typeface="Arial" charset="0"/>
              <a:ea typeface="Courier New" pitchFamily="49" charset="0"/>
              <a:cs typeface="Arial" charset="0"/>
            </a:endParaRPr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643306" y="0"/>
            <a:ext cx="1735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ПРОЕКТЫ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8715404" y="6519863"/>
            <a:ext cx="444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/>
              <a:t>11</a:t>
            </a:r>
            <a:endParaRPr lang="ru-RU" sz="1600" dirty="0"/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85750" y="591524"/>
            <a:ext cx="9001125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Ильинских Н.Н.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15-06-10190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Адаптогенез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феногенетические маркеры предрасположенности человека к оседлости или миграциям как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социодемографическая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проблема репродукции здорового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мультэтнического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народонаселения в нефтегазовых провинциях севера Сибири, 2015 - 2017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Ильинских Н.Н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16-44-700149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р_а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Цитогенетические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критерии эффективности лечения и реабилитации больных клещевыми инфекциями,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2016 - 2018  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Сибатаев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А.К.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№11-04-00716мол_нр. Генетические механизмы адаптации видов-двойников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малярийных комаров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комплекса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Anopheles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hyrcanus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России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Сибатаев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А.К.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Грант РФФИ 16-34-50046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мол_нр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2016. Видовой состав и генетическая структура популяций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малярийных комаров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юго-восточных районов Казахстана</a:t>
            </a:r>
          </a:p>
          <a:p>
            <a:r>
              <a:rPr lang="ru-RU" altLang="zh-CN" sz="2000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Семенов С.Ю</a:t>
            </a: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Аналитическая ведомственная целевая программа «Климатически спровоцированная реорганизация встречаемости хромосомных мутаций у </a:t>
            </a:r>
            <a:r>
              <a:rPr lang="ru-RU" altLang="zh-CN" sz="2000" b="1" kern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малярийных комаров </a:t>
            </a: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центре видового ареала (Томская область) и прогноз эпидемиологической обстановки», 2013</a:t>
            </a:r>
          </a:p>
          <a:p>
            <a:endParaRPr lang="ru-RU" dirty="0">
              <a:solidFill>
                <a:srgbClr val="000000"/>
              </a:solidFill>
              <a:latin typeface="Arial" charset="0"/>
              <a:ea typeface="Courier New" pitchFamily="49" charset="0"/>
              <a:cs typeface="Arial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57290" y="-570734"/>
            <a:ext cx="8358246" cy="1570842"/>
            <a:chOff x="642910" y="215084"/>
            <a:chExt cx="8358246" cy="15708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14346" y="451895"/>
            <a:ext cx="9144000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457200" algn="l"/>
              </a:tabLst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Патент на изобретение № 2555537. Способ очистки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гидролизатов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лигноцеллюлозного сырья от ингибиторов ацетонобутилового брожения, 2015. 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Семенов С.Ю., Морозова Т.С.,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Сибатаев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А.К., Храброва Н.Н.</a:t>
            </a: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457200" algn="l"/>
              </a:tabLst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Патент на изобретение № 2515681. Способ аэрации водоемов, 2012.            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Семенов С.Ю., Воробьев С.Н., Адам А.М.</a:t>
            </a:r>
          </a:p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Патент на изобретение № 246080. Способ перевода растения водного гиацинта из вегетативной фазы в репродуктивную, 2012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                                Семенов С.Ю.,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Сибатаев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А.К., Злобин О.В., Морозова Т.С.</a:t>
            </a:r>
          </a:p>
          <a:p>
            <a:pPr fontAlgn="t">
              <a:spcBef>
                <a:spcPts val="800"/>
              </a:spcBef>
              <a:buFont typeface="Arial" pitchFamily="34" charset="0"/>
              <a:buChar char="•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Патент РФ на изобретение  №  2574740. Способ получения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вермикомпоста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, способ получения стимулятора роста зерновых из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вермикомпоста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, 2014. 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Терещенко Н.Н., Кравец А.В. </a:t>
            </a:r>
          </a:p>
          <a:p>
            <a:pPr fontAlgn="t">
              <a:spcBef>
                <a:spcPts val="800"/>
              </a:spcBef>
              <a:buFont typeface="Arial" pitchFamily="34" charset="0"/>
              <a:buChar char="•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Патент РФ на изобретение № 2612368. Способ предпосевной обработки семян моркови для повышения товарности и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лёжкости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(сохранности) корнеплодов моркови, 2016. 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Терещенко Н.Н., Кравец А.В.</a:t>
            </a:r>
          </a:p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Патент на изобретение 2570565. Способ получения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вермикомпоста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, 2015.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Петроченко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К. А.,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Куровский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 В., Бабенко А. С., Якимов Ю. Е.</a:t>
            </a:r>
          </a:p>
          <a:p>
            <a:pPr lvl="0">
              <a:spcBef>
                <a:spcPts val="800"/>
              </a:spcBef>
              <a:buFont typeface="Arial" pitchFamily="34" charset="0"/>
              <a:buChar char="•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Патент на изобретение  № 2596405 Способ культивирования бактерий рода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Pseudomonas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, 2015.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Немойкина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А.Л, Минаева О.М., Акимова Е.Е.,                        </a:t>
            </a:r>
            <a:r>
              <a:rPr lang="ru-RU" sz="19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Апенышева</a:t>
            </a:r>
            <a:r>
              <a:rPr lang="ru-RU" sz="1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М.В.</a:t>
            </a:r>
            <a:endParaRPr lang="ru-RU" sz="1900" dirty="0">
              <a:solidFill>
                <a:srgbClr val="C00000"/>
              </a:solidFill>
              <a:latin typeface="Arial" pitchFamily="34" charset="0"/>
              <a:ea typeface="Courier New" pitchFamily="49" charset="0"/>
              <a:cs typeface="Arial" pitchFamily="34" charset="0"/>
            </a:endParaRPr>
          </a:p>
        </p:txBody>
      </p:sp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3410258" y="38377"/>
            <a:ext cx="2161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ПАТЕНТЫ - 7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8643966" y="6572272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12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142976" y="-642966"/>
            <a:ext cx="8358246" cy="1570842"/>
            <a:chOff x="642910" y="215084"/>
            <a:chExt cx="8358246" cy="15708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4283" y="571480"/>
            <a:ext cx="6858048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Научно-практическая конференция «Кафедре экологического менеджмента 20 лет», Томск, БИ НИ ТГУ, каф.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экологии, природопользования и экологической инженерии, 3-4 ноября 2015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Первая Всероссийская научно-практической конференции с международным участием «Экология и управление природопользованием», Томск, БИ НИ ТГУ, каф.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экологии, природопользования и экологической инженерии, 24-25 ноября 2016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Всероссийская научно-практическая конференция «Непрерывное экологическое образование: проблемы, опыт, перспективы», 2-3 ноября 2015, г.Томск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Всероссийская научно-практическая конференция «Непрерывное экологическое образование: проблемы, опыт, перспективы», 20-23 апреля 2017, г.Томск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Активное участие студентов в научной студенческой конференции «Старт в науку»</a:t>
            </a:r>
            <a:endParaRPr lang="ru-RU" altLang="zh-CN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endParaRPr lang="ru-RU" altLang="zh-CN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endParaRPr lang="ru-RU" altLang="zh-CN" sz="2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0"/>
            <a:ext cx="5479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ОРГАНИЗАЦИЯ</a:t>
            </a:r>
            <a:r>
              <a:rPr lang="ru-RU" altLang="ru-RU" sz="2400" b="1" dirty="0" smtClean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КОНФЕРЕНЦИЙ - 4</a:t>
            </a:r>
            <a:endParaRPr lang="ru-RU" altLang="ru-RU" sz="2400" b="1" dirty="0">
              <a:solidFill>
                <a:srgbClr val="C00000"/>
              </a:solidFill>
              <a:latin typeface="Arial" charset="0"/>
              <a:ea typeface="Courier New" pitchFamily="49" charset="0"/>
              <a:cs typeface="Arial" charset="0"/>
            </a:endParaRP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13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Конференции для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3714752"/>
            <a:ext cx="1629822" cy="240418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Рисунок 8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714356"/>
            <a:ext cx="1718301" cy="24288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Прямоугольник 1"/>
          <p:cNvSpPr>
            <a:spLocks noChangeArrowheads="1"/>
          </p:cNvSpPr>
          <p:nvPr/>
        </p:nvSpPr>
        <p:spPr bwMode="auto">
          <a:xfrm>
            <a:off x="571532" y="571480"/>
            <a:ext cx="8643938" cy="631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с докладом во Всероссийском форуме по Устойчивому развитию Всероссийской экологической академии, Москва, 2014.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с докладом в Национальном форуме по устойчивому развитию, Москва, 2014.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в Международном форуме  по устойчивому развитию, Горно-Алтайск, 2014. 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в IV Всероссийском съезде по охране окружающей среды, Москва, 2013.  Участник и член редакционной коллегии.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с докладом в Международном форуме «Зеленая экономика», Республика Казахстан, Алма-Аты, 2013.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в 9-й Международной выставке «Недра – 2012: Изучение,  разведка, добыча», Москва, 2012.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 с докладом в социальном форуме по устойчивому развитию,  Москва, 2012. </a:t>
            </a:r>
          </a:p>
          <a:p>
            <a:pPr indent="228600" eaLnBrk="0" hangingPunct="0">
              <a:spcBef>
                <a:spcPts val="800"/>
              </a:spcBef>
              <a:buFontTx/>
              <a:buChar char="•"/>
              <a:tabLst>
                <a:tab pos="3175" algn="l"/>
              </a:tabLst>
            </a:pP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Участие с докладом в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VIII</a:t>
            </a:r>
            <a:r>
              <a:rPr lang="ru-RU" sz="2000" dirty="0">
                <a:solidFill>
                  <a:srgbClr val="000000"/>
                </a:solidFill>
                <a:latin typeface="Arial" charset="0"/>
                <a:ea typeface="Courier New" pitchFamily="49" charset="0"/>
                <a:cs typeface="Arial" charset="0"/>
              </a:rPr>
              <a:t> всероссийском симпозиуме «Контроль окружающей среды и климата «КОСК-2012» в качестве члена оргкомитета симпозиума, Москва, 2012. </a:t>
            </a: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3175" algn="l"/>
              </a:tabLst>
            </a:pPr>
            <a:endParaRPr lang="ru-RU" dirty="0">
              <a:latin typeface="Arial" charset="0"/>
              <a:ea typeface="Courier New" pitchFamily="49" charset="0"/>
              <a:cs typeface="Arial" charset="0"/>
            </a:endParaRPr>
          </a:p>
        </p:txBody>
      </p:sp>
      <p:sp>
        <p:nvSpPr>
          <p:cNvPr id="18436" name="Прямоугольник 2"/>
          <p:cNvSpPr>
            <a:spLocks noChangeArrowheads="1"/>
          </p:cNvSpPr>
          <p:nvPr/>
        </p:nvSpPr>
        <p:spPr bwMode="auto">
          <a:xfrm>
            <a:off x="2786050" y="38377"/>
            <a:ext cx="378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ВЫСТАВКИ И ФОРУМЫ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8643966" y="6519863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570734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2" y="357166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  <a:cs typeface="Arial" pitchFamily="34" charset="0"/>
              </a:rPr>
              <a:t> Член Научно-экспертного совета при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Комитете Совета Федерации            по федеральному устройству, региональной политике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  <a:cs typeface="Arial" pitchFamily="34" charset="0"/>
              </a:rPr>
              <a:t>, местному самоуправлению и делам Севера, 2017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urier New" pitchFamily="49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Участие в Проекте с докладом «Климатически нейтральная хозяйственная деятельность.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Внедрение НДТ в РФ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на базе Российской академии народного хозяйства и государственной службы при президенте Российской Федерации, г. Москва, 2017</a:t>
            </a:r>
          </a:p>
          <a:p>
            <a:pPr lvl="0">
              <a:buFont typeface="Arial" pitchFamily="34" charset="0"/>
              <a:buChar char="•"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Участие в научной конференции «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Аэрозоли Сибири»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 участием представительства посольства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США-Даниел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Росс (советник  по вопросам экологии,  науки, технологии и здравоохранения), 2016</a:t>
            </a:r>
          </a:p>
          <a:p>
            <a:pPr lvl="0">
              <a:buFont typeface="Arial" pitchFamily="34" charset="0"/>
              <a:buChar char="•"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Эксперт Проекта по обеспечению экологической безопасности в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районах падения ступеней ракет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Сибирском регионе, Институт водного хозяйства СО РАН</a:t>
            </a:r>
          </a:p>
          <a:p>
            <a:pPr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Член редакционной коллегии на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IV Всероссийском съезде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охране окружающей среды, Москва, 2013</a:t>
            </a:r>
          </a:p>
          <a:p>
            <a:pPr lvl="0">
              <a:buFont typeface="Arial" pitchFamily="34" charset="0"/>
              <a:buChar char="•"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Участие  в Национальном форуме по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устойчивому развитию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 г. Москва, 2014</a:t>
            </a: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1357290" y="142852"/>
            <a:ext cx="5572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ОБЩЕСТВЕННАЯ ДЕЯТЕЛЬНОСТЬ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660302" y="6519470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15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142976" y="-428652"/>
            <a:ext cx="8358246" cy="1570842"/>
            <a:chOff x="642910" y="215084"/>
            <a:chExt cx="8358246" cy="157084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70" y="785794"/>
            <a:ext cx="9144000" cy="531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Эксперт Бюро НДТ  РФ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  <a:cs typeface="Arial" pitchFamily="34" charset="0"/>
              </a:rPr>
              <a:t> Председатель Российско-Немецкой автономии Томской области</a:t>
            </a:r>
          </a:p>
          <a:p>
            <a:pPr lvl="0"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Член Совета профессорского собрания, ответственный за направление – «Диалог»</a:t>
            </a:r>
          </a:p>
          <a:p>
            <a:pPr lvl="0"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Сотрудник Института устойчивого развития Общественной палаты РФ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Председатель ГАК «Экология и природопользование»:</a:t>
            </a:r>
          </a:p>
          <a:p>
            <a:pPr lvl="0"/>
            <a:r>
              <a:rPr lang="ru-RU" sz="2000" dirty="0" smtClean="0">
                <a:latin typeface="Arial" pitchFamily="34" charset="0"/>
                <a:cs typeface="Arial" pitchFamily="34" charset="0"/>
              </a:rPr>
              <a:t> каф. геоэкологии и геохимии НИ Томский политехнический университет</a:t>
            </a:r>
          </a:p>
          <a:p>
            <a:pPr lvl="0"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Председатель ГАК «Охрана окружающей среды»: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 каф. экологии и безопасности жизнедеятельности Института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 неразрушающего контроля НИ ТПУ</a:t>
            </a:r>
          </a:p>
          <a:p>
            <a:pPr>
              <a:buFont typeface="Arial" pitchFamily="34" charset="0"/>
              <a:buChar char="•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Председатель ГЭК по подготовке аспирантов «Наука о Земле»: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каф РЭТЭМ ТУСУР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2071670" y="214290"/>
            <a:ext cx="5572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charset="0"/>
                <a:ea typeface="Courier New" pitchFamily="49" charset="0"/>
                <a:cs typeface="Arial" charset="0"/>
              </a:rPr>
              <a:t>ОБЩЕСТВЕННАЯ ДЕЯТЕЛЬНОСТЬ</a:t>
            </a:r>
            <a:endParaRPr lang="ru-RU" sz="2400" dirty="0">
              <a:solidFill>
                <a:srgbClr val="C00000"/>
              </a:solidFill>
              <a:ea typeface="Courier New" pitchFamily="49" charset="0"/>
              <a:cs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214414" y="-142106"/>
            <a:ext cx="8358246" cy="1570842"/>
            <a:chOff x="642910" y="215084"/>
            <a:chExt cx="8358246" cy="157084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0"/>
            <a:ext cx="7699408" cy="49053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МАТЕРИАЛЬНО-ТЕХНИЧЕСКОЕ ОБЕСПЕЧЕНИЕ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85720" y="857232"/>
            <a:ext cx="8715375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Микроскопы – 20 </a:t>
            </a:r>
            <a:r>
              <a:rPr lang="ru-RU" altLang="zh-CN" sz="20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шт</a:t>
            </a:r>
            <a:endParaRPr lang="ru-RU" altLang="zh-CN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Гербарий с комплексом для исследования растений </a:t>
            </a:r>
            <a:r>
              <a:rPr lang="en-US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SIAMS </a:t>
            </a:r>
            <a:r>
              <a:rPr lang="en-US" altLang="zh-CN" sz="20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MesoPlant</a:t>
            </a:r>
            <a:endParaRPr lang="ru-RU" altLang="zh-CN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Газоанализатор ДАГ-16,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Testo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-33,  аспиратор АПВ-4, поглотители для отбора проб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Хроматограф газожидкостный – 3700, ионный хроматограф Стайер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Анализатор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Квант-АФА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анализатор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Флюорат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весы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Стартогосм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Лицензированные программы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Logus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Rosa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программы серии «Эколог»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Возможность использования технических возможностей лаборатории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СИГЭКиА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 лаборатории радиационного контроля и химической лаборатории ОГУ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Облкомприрода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Учебный стационар 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Ларинском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заказнике.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GPS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навигатор, цифровая фото и видео техника, портативные компьютеры (ноутбуки), переносные комплекты презентационного оборудования.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17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427858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0298" y="-71462"/>
            <a:ext cx="4457704" cy="49053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НАУЧНЫЕ НАПРАВЛЕНИЯ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85781" y="565019"/>
            <a:ext cx="8715375" cy="629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 А.М.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Эколого-экономическая 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безопасность 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устойчивое развитие 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региона, оценка устойчивости развития региона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altLang="zh-CN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Олонова</a:t>
            </a:r>
            <a:r>
              <a:rPr lang="ru-RU" altLang="zh-CN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М.В. 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Учет </a:t>
            </a:r>
            <a:r>
              <a:rPr lang="ru-RU" altLang="zh-CN" sz="22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экологических факторов формирования флористического разнообразия Томской 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altLang="zh-CN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Терещенко Н.Н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zh-C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Ремидеация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техногенно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загрязненных почв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altLang="zh-CN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Сибатаев</a:t>
            </a:r>
            <a:r>
              <a:rPr lang="ru-RU" altLang="zh-CN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А.К. 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Экологические биотехнологии</a:t>
            </a:r>
            <a:endParaRPr lang="ru-RU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Горина Н.В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Прогнозирование урожайности дикорастущих ягодников и грибов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Гатилова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А.В.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Энергосбережение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 А.М. </a:t>
            </a:r>
            <a:r>
              <a:rPr lang="ru-RU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Веркеев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З.Н.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экологического законодательства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Ильинских Н.Н.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Инфекционный мутагенез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Жарчинский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Н.В.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Сфера экологического управления в процессе экологической модернизации и перехода на НДТ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Цибульникова</a:t>
            </a:r>
            <a:r>
              <a:rPr lang="ru-RU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М.Р.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экономических  оценок для использования природных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Семенов С.Ю.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Водно-болотная очистка сточных вод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buClr>
                <a:srgbClr val="C00000"/>
              </a:buClr>
              <a:buSzPct val="70000"/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ru-RU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Куровский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А.В. </a:t>
            </a:r>
            <a:r>
              <a:rPr lang="ru-RU" altLang="zh-C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Экологические биотехнологии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18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642966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-214346" y="0"/>
            <a:ext cx="9787006" cy="57150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ru-RU" altLang="ru-RU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ПРИНИМАЮТ  УЧАСТИЕ В ПОДГОТОВКЕ СТУДЕНТОВ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785786" y="1060954"/>
            <a:ext cx="8215313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dirty="0">
                <a:latin typeface="Arial" charset="0"/>
                <a:cs typeface="Arial" charset="0"/>
              </a:rPr>
              <a:t>Департамент природных ресурсов и охраны окружающей </a:t>
            </a:r>
            <a:r>
              <a:rPr lang="ru-RU" altLang="zh-CN" sz="2400" dirty="0" smtClean="0">
                <a:latin typeface="Arial" charset="0"/>
                <a:cs typeface="Arial" charset="0"/>
              </a:rPr>
              <a:t>среды Томской области</a:t>
            </a:r>
          </a:p>
          <a:p>
            <a:pPr marL="342900" indent="-34290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dirty="0" smtClean="0">
                <a:latin typeface="Arial" charset="0"/>
                <a:cs typeface="Arial" charset="0"/>
              </a:rPr>
              <a:t>ОГБУ </a:t>
            </a:r>
            <a:r>
              <a:rPr lang="ru-RU" altLang="zh-CN" sz="2400" dirty="0">
                <a:latin typeface="Arial" charset="0"/>
                <a:cs typeface="Arial" charset="0"/>
              </a:rPr>
              <a:t>«</a:t>
            </a:r>
            <a:r>
              <a:rPr lang="ru-RU" altLang="zh-CN" sz="2400" dirty="0" err="1">
                <a:latin typeface="Arial" charset="0"/>
                <a:cs typeface="Arial" charset="0"/>
              </a:rPr>
              <a:t>Облкомприрода</a:t>
            </a:r>
            <a:r>
              <a:rPr lang="ru-RU" altLang="zh-CN" sz="2400" dirty="0" smtClean="0">
                <a:latin typeface="Arial" charset="0"/>
                <a:cs typeface="Arial" charset="0"/>
              </a:rPr>
              <a:t>»</a:t>
            </a:r>
            <a:endParaRPr lang="ru-RU" altLang="zh-CN" sz="2400" dirty="0">
              <a:latin typeface="Arial" charset="0"/>
              <a:cs typeface="Arial" charset="0"/>
            </a:endParaRPr>
          </a:p>
          <a:p>
            <a:pPr marL="342900" indent="-342900" eaLnBrk="0" hangingPunct="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dirty="0">
                <a:latin typeface="Arial" charset="0"/>
                <a:cs typeface="Arial" charset="0"/>
              </a:rPr>
              <a:t>Управление </a:t>
            </a:r>
            <a:r>
              <a:rPr lang="ru-RU" altLang="zh-CN" sz="2400" dirty="0" err="1">
                <a:latin typeface="Arial" charset="0"/>
                <a:cs typeface="Arial" charset="0"/>
              </a:rPr>
              <a:t>Росприроднадзора</a:t>
            </a:r>
            <a:r>
              <a:rPr lang="ru-RU" altLang="zh-CN" sz="2400" dirty="0">
                <a:latin typeface="Arial" charset="0"/>
                <a:cs typeface="Arial" charset="0"/>
              </a:rPr>
              <a:t> по Томской </a:t>
            </a:r>
            <a:r>
              <a:rPr lang="ru-RU" altLang="zh-CN" sz="2400" dirty="0" smtClean="0">
                <a:latin typeface="Arial" charset="0"/>
                <a:cs typeface="Arial" charset="0"/>
              </a:rPr>
              <a:t>области МПР РФ</a:t>
            </a:r>
            <a:endParaRPr lang="ru-RU" altLang="zh-CN" sz="2400" dirty="0">
              <a:latin typeface="Arial" charset="0"/>
              <a:cs typeface="Arial" charset="0"/>
            </a:endParaRPr>
          </a:p>
          <a:p>
            <a:pPr marL="342900" indent="-342900" eaLnBrk="0" hangingPunct="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kern="0" dirty="0" err="1" smtClean="0">
                <a:latin typeface="Arial" pitchFamily="34" charset="0"/>
                <a:cs typeface="Arial" pitchFamily="34" charset="0"/>
              </a:rPr>
              <a:t>Верхне-Обское</a:t>
            </a:r>
            <a:r>
              <a:rPr lang="ru-RU" altLang="zh-CN" sz="2400" kern="0" dirty="0" smtClean="0">
                <a:latin typeface="Arial" pitchFamily="34" charset="0"/>
                <a:cs typeface="Arial" pitchFamily="34" charset="0"/>
              </a:rPr>
              <a:t> бассейновое водное управление МПР РФ</a:t>
            </a:r>
          </a:p>
          <a:p>
            <a:pPr marL="342900" indent="-342900" eaLnBrk="0" hangingPunct="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kern="0" dirty="0" smtClean="0">
                <a:latin typeface="Arial" pitchFamily="34" charset="0"/>
                <a:cs typeface="Arial" pitchFamily="34" charset="0"/>
              </a:rPr>
              <a:t>ООО «Научный экологический проектный центр»</a:t>
            </a:r>
          </a:p>
          <a:p>
            <a:pPr marL="342900" indent="-342900" eaLnBrk="0" hangingPunct="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kern="0" dirty="0" smtClean="0">
                <a:latin typeface="Arial" pitchFamily="34" charset="0"/>
                <a:cs typeface="Arial" pitchFamily="34" charset="0"/>
              </a:rPr>
              <a:t>ООО «</a:t>
            </a:r>
            <a:r>
              <a:rPr lang="ru-RU" altLang="zh-CN" sz="2400" kern="0" dirty="0" err="1" smtClean="0">
                <a:latin typeface="Arial" pitchFamily="34" charset="0"/>
                <a:cs typeface="Arial" pitchFamily="34" charset="0"/>
              </a:rPr>
              <a:t>Западно-Сибирский</a:t>
            </a:r>
            <a:r>
              <a:rPr lang="ru-RU" altLang="zh-CN" sz="2400" kern="0" dirty="0" smtClean="0">
                <a:latin typeface="Arial" pitchFamily="34" charset="0"/>
                <a:cs typeface="Arial" pitchFamily="34" charset="0"/>
              </a:rPr>
              <a:t> Экологический центр»</a:t>
            </a:r>
          </a:p>
          <a:p>
            <a:pPr marL="342900" indent="-342900" eaLnBrk="0" hangingPunct="0">
              <a:spcBef>
                <a:spcPts val="1500"/>
              </a:spcBef>
              <a:buFontTx/>
              <a:buChar char="•"/>
              <a:tabLst>
                <a:tab pos="539750" algn="l"/>
              </a:tabLst>
            </a:pPr>
            <a:r>
              <a:rPr lang="ru-RU" altLang="zh-CN" sz="2400" kern="0" dirty="0" smtClean="0">
                <a:latin typeface="Arial" pitchFamily="34" charset="0"/>
                <a:cs typeface="Arial" pitchFamily="34" charset="0"/>
              </a:rPr>
              <a:t>АНО «Центр экологического аудита и менеджмента»</a:t>
            </a:r>
            <a:endParaRPr lang="ru-RU" altLang="zh-CN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57290" y="-142900"/>
            <a:ext cx="8358246" cy="1570842"/>
            <a:chOff x="642910" y="215084"/>
            <a:chExt cx="8358246" cy="15708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488" y="428604"/>
            <a:ext cx="6067438" cy="593725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МИССИЯ КАФЕДРЫ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85720" y="1357298"/>
            <a:ext cx="8501122" cy="3751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Подготовка элитных высококвалифицированных специалистов 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в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сфере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управления природопользованием </a:t>
            </a:r>
          </a:p>
          <a:p>
            <a:pPr algn="ctr">
              <a:lnSpc>
                <a:spcPts val="36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и охраны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окружающей среды </a:t>
            </a:r>
            <a:endParaRPr lang="ru-RU" sz="2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lnSpc>
                <a:spcPts val="36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путем освоения и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распространения передовых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знаний и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опыта в сфере экологии на основе подходов устойчивого сбалансированного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развития территорий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8604250" y="6429375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2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6" y="-71462"/>
            <a:ext cx="6072210" cy="354012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ОБРАЗОВАТЕЛЬНАЯ ДЕЯТЕЛЬНОСТЬ</a:t>
            </a:r>
          </a:p>
        </p:txBody>
      </p:sp>
      <p:sp>
        <p:nvSpPr>
          <p:cNvPr id="13315" name="Прямоугольник 6"/>
          <p:cNvSpPr>
            <a:spLocks noChangeArrowheads="1"/>
          </p:cNvSpPr>
          <p:nvPr/>
        </p:nvSpPr>
        <p:spPr bwMode="auto">
          <a:xfrm>
            <a:off x="428654" y="571480"/>
            <a:ext cx="8286750" cy="355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000"/>
              </a:spcBef>
            </a:pPr>
            <a:r>
              <a:rPr lang="ru-RU" altLang="ru-RU" sz="2000" b="1" dirty="0">
                <a:latin typeface="Arial" charset="0"/>
                <a:cs typeface="Arial" charset="0"/>
              </a:rPr>
              <a:t>С 1998 г. производится выпуск </a:t>
            </a:r>
            <a:r>
              <a:rPr lang="ru-RU" altLang="ru-RU" sz="2000" b="1" dirty="0">
                <a:solidFill>
                  <a:srgbClr val="00B050"/>
                </a:solidFill>
                <a:latin typeface="Arial" charset="0"/>
                <a:cs typeface="Arial" charset="0"/>
              </a:rPr>
              <a:t>бакалавров</a:t>
            </a:r>
            <a:r>
              <a:rPr lang="ru-RU" altLang="ru-RU" sz="2000" b="1" dirty="0">
                <a:latin typeface="Arial" charset="0"/>
                <a:cs typeface="Arial" charset="0"/>
              </a:rPr>
              <a:t> по направлению «Экология и природопользование». </a:t>
            </a:r>
          </a:p>
          <a:p>
            <a:pPr>
              <a:spcBef>
                <a:spcPts val="1000"/>
              </a:spcBef>
            </a:pPr>
            <a:r>
              <a:rPr lang="ru-RU" altLang="ru-RU" sz="2000" b="1" dirty="0">
                <a:latin typeface="Arial" charset="0"/>
                <a:cs typeface="Arial" charset="0"/>
              </a:rPr>
              <a:t>С 2009 г. на кафедре открыта </a:t>
            </a:r>
            <a:r>
              <a:rPr lang="ru-RU" altLang="ru-RU" sz="2000" b="1" dirty="0">
                <a:solidFill>
                  <a:srgbClr val="00B050"/>
                </a:solidFill>
                <a:latin typeface="Arial" charset="0"/>
                <a:cs typeface="Arial" charset="0"/>
              </a:rPr>
              <a:t>магистратура</a:t>
            </a:r>
            <a:r>
              <a:rPr lang="ru-RU" altLang="ru-RU" sz="2000" b="1" dirty="0">
                <a:latin typeface="Arial" charset="0"/>
                <a:cs typeface="Arial" charset="0"/>
              </a:rPr>
              <a:t> по направлению 020800.68 «Экология  и природопользование»                         (магистерская программа 020800.68.08 «Общая экология»).</a:t>
            </a:r>
          </a:p>
          <a:p>
            <a:pPr>
              <a:spcBef>
                <a:spcPts val="1000"/>
              </a:spcBef>
            </a:pPr>
            <a:r>
              <a:rPr lang="ru-RU" altLang="ru-RU" sz="2000" b="1" dirty="0">
                <a:latin typeface="Arial" charset="0"/>
                <a:cs typeface="Arial" charset="0"/>
              </a:rPr>
              <a:t>С 2012 г. </a:t>
            </a:r>
            <a:r>
              <a:rPr lang="ru-RU" altLang="ru-RU" sz="2000" b="1" dirty="0" smtClean="0">
                <a:latin typeface="Arial" charset="0"/>
                <a:cs typeface="Arial" charset="0"/>
              </a:rPr>
              <a:t>запущены новые 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магистерские программы: «Экология», </a:t>
            </a:r>
            <a:r>
              <a:rPr lang="ru-RU" altLang="ru-RU" sz="2000" b="1" dirty="0">
                <a:solidFill>
                  <a:srgbClr val="00B050"/>
                </a:solidFill>
                <a:latin typeface="Arial" charset="0"/>
                <a:cs typeface="Arial" charset="0"/>
              </a:rPr>
              <a:t>«Управление природопользованием».</a:t>
            </a:r>
          </a:p>
          <a:p>
            <a:pPr>
              <a:spcBef>
                <a:spcPts val="1000"/>
              </a:spcBef>
            </a:pPr>
            <a:r>
              <a:rPr lang="ru-RU" altLang="ru-RU" sz="2000" b="1" dirty="0">
                <a:latin typeface="Arial" charset="0"/>
                <a:cs typeface="Arial" charset="0"/>
              </a:rPr>
              <a:t>С 2014 </a:t>
            </a:r>
            <a:r>
              <a:rPr lang="ru-RU" altLang="ru-RU" sz="2000" b="1" dirty="0" smtClean="0">
                <a:latin typeface="Arial" charset="0"/>
                <a:cs typeface="Arial" charset="0"/>
              </a:rPr>
              <a:t>г. </a:t>
            </a:r>
            <a:r>
              <a:rPr lang="ru-RU" altLang="ru-RU" sz="2000" b="1" dirty="0">
                <a:latin typeface="Arial" charset="0"/>
                <a:cs typeface="Arial" charset="0"/>
              </a:rPr>
              <a:t>произошла консолидация магистерских программ               и объединение их на платформе                                                  </a:t>
            </a:r>
            <a:r>
              <a:rPr lang="ru-RU" altLang="ru-RU" sz="2000" b="1" dirty="0">
                <a:solidFill>
                  <a:srgbClr val="00B050"/>
                </a:solidFill>
                <a:latin typeface="Arial" charset="0"/>
                <a:cs typeface="Arial" charset="0"/>
              </a:rPr>
              <a:t>«Экология и </a:t>
            </a:r>
            <a:r>
              <a:rPr lang="ru-RU" altLang="ru-RU" sz="20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природопользование»</a:t>
            </a:r>
            <a:r>
              <a:rPr lang="ru-RU" altLang="ru-RU" sz="2000" b="1" dirty="0" smtClean="0">
                <a:latin typeface="Arial" charset="0"/>
                <a:cs typeface="Arial" charset="0"/>
              </a:rPr>
              <a:t>.</a:t>
            </a:r>
            <a:endParaRPr lang="ru-RU" altLang="ru-RU" sz="2000" b="1" dirty="0">
              <a:latin typeface="Arial" charset="0"/>
              <a:cs typeface="Arial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143125" y="4143380"/>
            <a:ext cx="6357938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ru-RU" altLang="zh-CN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Выпускается ежегодно:</a:t>
            </a:r>
            <a:endParaRPr lang="ru-RU" altLang="zh-CN" sz="24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ctr" eaLnBrk="0" hangingPunct="0">
              <a:buFontTx/>
              <a:buChar char="•"/>
              <a:tabLst>
                <a:tab pos="539750" algn="l"/>
              </a:tabLst>
            </a:pPr>
            <a:r>
              <a:rPr lang="ru-RU" altLang="zh-CN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26 бакалавров</a:t>
            </a:r>
            <a:endParaRPr lang="ru-RU" altLang="zh-CN" sz="2400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ctr" eaLnBrk="0" hangingPunct="0">
              <a:buFontTx/>
              <a:buChar char="•"/>
              <a:tabLst>
                <a:tab pos="539750" algn="l"/>
              </a:tabLst>
            </a:pPr>
            <a:r>
              <a:rPr lang="ru-RU" altLang="zh-CN" sz="2400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ru-RU" altLang="zh-CN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15 магистрантов </a:t>
            </a:r>
          </a:p>
          <a:p>
            <a:pPr algn="ctr" eaLnBrk="0" hangingPunct="0">
              <a:buFontTx/>
              <a:buChar char="•"/>
              <a:tabLst>
                <a:tab pos="539750" algn="l"/>
              </a:tabLst>
            </a:pPr>
            <a:endParaRPr lang="ru-RU" altLang="zh-CN" sz="2400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ctr" eaLnBrk="0" hangingPunct="0">
              <a:tabLst>
                <a:tab pos="539750" algn="l"/>
              </a:tabLst>
            </a:pPr>
            <a:r>
              <a:rPr lang="ru-RU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Успешность трудоустройства по специальности  60 - 77%</a:t>
            </a:r>
            <a:endParaRPr lang="ru-RU" altLang="zh-C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20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57290" y="-500090"/>
            <a:ext cx="8358246" cy="1570842"/>
            <a:chOff x="642910" y="215084"/>
            <a:chExt cx="8358246" cy="15708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 flipH="1">
            <a:off x="-500098" y="4500570"/>
            <a:ext cx="8358246" cy="1570842"/>
            <a:chOff x="642910" y="215084"/>
            <a:chExt cx="8358246" cy="1570842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50" y="0"/>
            <a:ext cx="7929563" cy="4286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400" b="1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ПРОГРАММА ПОДГОТОВКИ БАКАЛАВРОВ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428604"/>
            <a:ext cx="8786842" cy="6863417"/>
          </a:xfrm>
          <a:prstGeom prst="rect">
            <a:avLst/>
          </a:prstGeom>
        </p:spPr>
        <p:txBody>
          <a:bodyPr numCol="2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Агроэкология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Батаническое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ресурсовединие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в экологии и природопользовании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Методы экологических исследований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Мутогенез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тератогенез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канцерогенез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Нормирование и снижение </a:t>
            </a:r>
            <a:r>
              <a:rPr lang="ru-RU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загрязнений </a:t>
            </a:r>
            <a:r>
              <a:rPr lang="ru-RU" sz="20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Общая 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Основы природопользования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Охрана окружающей среды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воздействий на ОС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Правовые основы природопользования и охраны ОС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Прикладная 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Радиационная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Региональная  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Региональное и отраслевое природопользование</a:t>
            </a:r>
          </a:p>
          <a:p>
            <a:pPr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Социальная экология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Спецпрактикум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Стандартизации природопользования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качеством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природопользованием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Урбоэкология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Устойчивое развитие природы и общества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Химия  ОС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Экологическая политика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Экологическая токсикология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Экологический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Экологический мониторинг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Экологическое проектирование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агроланшафтов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Экология растений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Экология человека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Экономика природопользования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21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50" y="0"/>
            <a:ext cx="7929563" cy="4286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400" b="1" kern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ПРОГРАММА ПОДГОТОВКИ МАГИСТРОВ</a:t>
            </a: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71406" y="571480"/>
            <a:ext cx="9072593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Взаимодействие общества и природы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Государственный надзор и контроль в сфере природопользования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Зарубежный опыт законодательства в сфере природопользования и охраны окружающей среды 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Инновационные подходы в стандартизации природопользования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Международное сотрудничество в области ООС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Методология научного поиска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Нормативно-правовые основы управления природопользованием</a:t>
            </a:r>
          </a:p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 Основы экологического нормирования и проектирования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Особо охраняемые природные территории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Принятие решений в области охраны окружающей среды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Промышленная экология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 err="1">
                <a:latin typeface="Arial" charset="0"/>
                <a:cs typeface="Arial" charset="0"/>
              </a:rPr>
              <a:t>Ремедиация</a:t>
            </a:r>
            <a:r>
              <a:rPr lang="ru-RU" altLang="ru-RU" sz="2000" b="1" dirty="0">
                <a:latin typeface="Arial" charset="0"/>
                <a:cs typeface="Arial" charset="0"/>
              </a:rPr>
              <a:t> техногенных загрязнений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Современные методы хим.контроля и экологического мониторинга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Управление природопользованием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006600"/>
                </a:solidFill>
                <a:latin typeface="Arial" charset="0"/>
                <a:cs typeface="Arial" charset="0"/>
              </a:rPr>
              <a:t>Устойчивое развитие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Экологическая безопасность</a:t>
            </a:r>
          </a:p>
          <a:p>
            <a:pPr>
              <a:buFontTx/>
              <a:buChar char="•"/>
            </a:pP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Экологическая экспертиза</a:t>
            </a:r>
          </a:p>
          <a:p>
            <a:pPr>
              <a:buFontTx/>
              <a:buChar char="•"/>
            </a:pPr>
            <a:r>
              <a:rPr lang="ru-RU" alt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 Экологический аудит 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22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286375"/>
            <a:ext cx="2643188" cy="1571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6050" y="71438"/>
            <a:ext cx="6870700" cy="7143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УЧЕБНАЯ ПРАКТИКА</a:t>
            </a:r>
          </a:p>
          <a:p>
            <a:pPr algn="ctr">
              <a:defRPr/>
            </a:pPr>
            <a:r>
              <a:rPr lang="ru-RU" sz="2400" b="1" kern="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СТАЦИОНАР В ЗАКАЗНИКЕ «</a:t>
            </a:r>
            <a:r>
              <a:rPr lang="ru-RU" sz="24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ЛАРИНСКИЙ</a:t>
            </a:r>
            <a:r>
              <a:rPr lang="ru-RU" sz="2400" b="1" kern="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6389" name="Прямоугольник 4"/>
          <p:cNvSpPr>
            <a:spLocks noChangeArrowheads="1"/>
          </p:cNvSpPr>
          <p:nvPr/>
        </p:nvSpPr>
        <p:spPr bwMode="auto">
          <a:xfrm>
            <a:off x="4643438" y="1643063"/>
            <a:ext cx="4286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6600"/>
                </a:solidFill>
                <a:latin typeface="Arial" charset="0"/>
                <a:cs typeface="Arial" charset="0"/>
              </a:rPr>
              <a:t>Комплексное обследование территории ООПТ</a:t>
            </a:r>
            <a:endParaRPr lang="ru-RU" altLang="ru-RU" sz="240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6393" name="TextBox 8"/>
          <p:cNvSpPr txBox="1">
            <a:spLocks noChangeArrowheads="1"/>
          </p:cNvSpPr>
          <p:nvPr/>
        </p:nvSpPr>
        <p:spPr bwMode="auto">
          <a:xfrm>
            <a:off x="8758238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Рисун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4000504"/>
            <a:ext cx="3866282" cy="2571768"/>
          </a:xfrm>
          <a:prstGeom prst="rect">
            <a:avLst/>
          </a:prstGeom>
        </p:spPr>
      </p:pic>
      <p:pic>
        <p:nvPicPr>
          <p:cNvPr id="11" name="Рисунок 10" descr="Рисунок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214422"/>
            <a:ext cx="3874016" cy="2525028"/>
          </a:xfrm>
          <a:prstGeom prst="rect">
            <a:avLst/>
          </a:prstGeom>
        </p:spPr>
      </p:pic>
      <p:pic>
        <p:nvPicPr>
          <p:cNvPr id="12" name="Рисунок 11" descr="Рисунок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3929066"/>
            <a:ext cx="3866283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28662" y="-71462"/>
            <a:ext cx="6870700" cy="5000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ПРОИЗВОДСТВЕННАЯ ПРАКТИКА</a:t>
            </a: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42844" y="357166"/>
            <a:ext cx="885828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Управление </a:t>
            </a:r>
            <a:r>
              <a:rPr lang="ru-RU" altLang="zh-CN" sz="2000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Росприродназора</a:t>
            </a:r>
            <a:r>
              <a:rPr lang="ru-RU" altLang="zh-CN" sz="20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 Томской области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Департамент природопользования и охраны окружающей среды ТО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ОГБУ </a:t>
            </a:r>
            <a:r>
              <a:rPr lang="ru-RU" altLang="zh-CN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Облкомприрода</a:t>
            </a:r>
            <a:r>
              <a:rPr lang="ru-RU" altLang="zh-CN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Департамент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лесного </a:t>
            </a: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хозяйства ТО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ОГСБУ «Томская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база авиационной охраны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лесов»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000" b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Верхне-Обское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бассейновое водное управление </a:t>
            </a:r>
            <a:endParaRPr lang="ru-RU" altLang="zh-CN" sz="20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0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Мэрия г. Томска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ОАО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«Томское пиво»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ООО 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Газпромнефть-Восток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ООО 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Томская нефть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ООО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«Аэропорт Томск»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ОАО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«Территориальная генерирующая компания</a:t>
            </a: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»(</a:t>
            </a:r>
            <a:r>
              <a:rPr lang="ru-RU" altLang="zh-CN" sz="20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ТГК – 11</a:t>
            </a: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altLang="zh-CN" sz="2000" kern="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АНО 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Центр экологического аудита и менеджмента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ОАО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«Восточная транснациональная компания»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Томский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филиал ОАО «</a:t>
            </a:r>
            <a:r>
              <a:rPr lang="ru-RU" altLang="zh-CN" sz="2000" kern="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Согаз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ООО 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Сибур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ОАО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«Томские коммунальные системы» 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Томскводоканал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ЗАО 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altLang="zh-CN" sz="20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Городские очистные сооружения</a:t>
            </a:r>
            <a:r>
              <a:rPr lang="ru-RU" altLang="zh-CN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ОАО «Полигон» 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Томское </a:t>
            </a:r>
            <a:r>
              <a:rPr lang="ru-RU" altLang="zh-CN" sz="2000" kern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городское зеленое </a:t>
            </a: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хозяйство</a:t>
            </a:r>
          </a:p>
          <a:p>
            <a:pP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АНО </a:t>
            </a:r>
            <a:r>
              <a:rPr lang="ru-RU" altLang="zh-CN" sz="20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«Томский центр ресурсосбережения и </a:t>
            </a:r>
            <a:r>
              <a:rPr lang="ru-RU" altLang="zh-CN" sz="2000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энергоэффективности</a:t>
            </a:r>
            <a:r>
              <a:rPr lang="ru-RU" altLang="zh-CN" sz="20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altLang="zh-CN" sz="2000" b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8731740" y="6286520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24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642966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28688" y="71438"/>
            <a:ext cx="6870700" cy="5000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НАШИ ВЫПУСКНИКИ</a:t>
            </a: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71438" y="428625"/>
            <a:ext cx="914400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dirty="0">
                <a:latin typeface="Arial" charset="0"/>
                <a:cs typeface="Arial" charset="0"/>
              </a:rPr>
              <a:t>Департамент природопользования и охраны окружающей среды ТО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ОГБУ «</a:t>
            </a:r>
            <a:r>
              <a:rPr lang="ru-RU" altLang="ru-RU" dirty="0" err="1">
                <a:latin typeface="Arial" charset="0"/>
                <a:cs typeface="Arial" charset="0"/>
              </a:rPr>
              <a:t>Облкомприрода</a:t>
            </a:r>
            <a:r>
              <a:rPr lang="ru-RU" altLang="ru-RU" dirty="0">
                <a:latin typeface="Arial" charset="0"/>
                <a:cs typeface="Arial" charset="0"/>
              </a:rPr>
              <a:t>», 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Комитета природных ресурсов, г. Томск.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ФГУП Сибирский химический комбинат, г. </a:t>
            </a:r>
            <a:r>
              <a:rPr lang="ru-RU" altLang="ru-RU" dirty="0" err="1">
                <a:latin typeface="Arial" charset="0"/>
                <a:cs typeface="Arial" charset="0"/>
              </a:rPr>
              <a:t>Северск</a:t>
            </a:r>
            <a:r>
              <a:rPr lang="ru-RU" altLang="ru-RU" dirty="0">
                <a:latin typeface="Arial" charset="0"/>
                <a:cs typeface="Arial" charset="0"/>
              </a:rPr>
              <a:t>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ЗАО «Восточная инвестиционная газовая компания», 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ОАО «Томский электроламповый завод», 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ОАО «</a:t>
            </a:r>
            <a:r>
              <a:rPr lang="ru-RU" altLang="ru-RU" dirty="0" err="1">
                <a:latin typeface="Arial" charset="0"/>
                <a:cs typeface="Arial" charset="0"/>
              </a:rPr>
              <a:t>Сибэлектромотор</a:t>
            </a:r>
            <a:r>
              <a:rPr lang="ru-RU" altLang="ru-RU" dirty="0">
                <a:latin typeface="Arial" charset="0"/>
                <a:cs typeface="Arial" charset="0"/>
              </a:rPr>
              <a:t>», 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ОАО «</a:t>
            </a:r>
            <a:r>
              <a:rPr lang="ru-RU" altLang="ru-RU" dirty="0" err="1">
                <a:latin typeface="Arial" charset="0"/>
                <a:cs typeface="Arial" charset="0"/>
              </a:rPr>
              <a:t>Центрсибнефтепровод</a:t>
            </a:r>
            <a:r>
              <a:rPr lang="ru-RU" altLang="ru-RU" dirty="0">
                <a:latin typeface="Arial" charset="0"/>
                <a:cs typeface="Arial" charset="0"/>
              </a:rPr>
              <a:t>» п. </a:t>
            </a:r>
            <a:r>
              <a:rPr lang="ru-RU" altLang="ru-RU" dirty="0" err="1">
                <a:latin typeface="Arial" charset="0"/>
                <a:cs typeface="Arial" charset="0"/>
              </a:rPr>
              <a:t>Парабель</a:t>
            </a:r>
            <a:r>
              <a:rPr lang="ru-RU" altLang="ru-RU" dirty="0">
                <a:latin typeface="Arial" charset="0"/>
                <a:cs typeface="Arial" charset="0"/>
              </a:rPr>
              <a:t> 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</a:t>
            </a:r>
            <a:r>
              <a:rPr lang="ru-RU" altLang="ru-RU" dirty="0" err="1">
                <a:latin typeface="Arial" charset="0"/>
                <a:cs typeface="Arial" charset="0"/>
              </a:rPr>
              <a:t>Томскбурнефтегаз</a:t>
            </a:r>
            <a:r>
              <a:rPr lang="ru-RU" altLang="ru-RU" dirty="0">
                <a:latin typeface="Arial" charset="0"/>
                <a:cs typeface="Arial" charset="0"/>
              </a:rPr>
              <a:t>» г. Томск        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ЗАО «Томский нефтехимический завод</a:t>
            </a:r>
            <a:r>
              <a:rPr lang="ru-RU" altLang="ru-RU" dirty="0" smtClean="0">
                <a:latin typeface="Arial" charset="0"/>
                <a:cs typeface="Arial" charset="0"/>
              </a:rPr>
              <a:t>» </a:t>
            </a:r>
            <a:r>
              <a:rPr lang="ru-RU" altLang="ru-RU" dirty="0">
                <a:latin typeface="Arial" charset="0"/>
                <a:cs typeface="Arial" charset="0"/>
              </a:rPr>
              <a:t>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</a:t>
            </a:r>
            <a:r>
              <a:rPr lang="ru-RU" altLang="ru-RU" dirty="0" err="1">
                <a:latin typeface="Arial" charset="0"/>
                <a:cs typeface="Arial" charset="0"/>
              </a:rPr>
              <a:t>Томскнефть</a:t>
            </a:r>
            <a:r>
              <a:rPr lang="ru-RU" altLang="ru-RU" dirty="0">
                <a:latin typeface="Arial" charset="0"/>
                <a:cs typeface="Arial" charset="0"/>
              </a:rPr>
              <a:t>», г. Стрежевой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«Ртутная безопасность» г. Краснодар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</a:t>
            </a:r>
            <a:r>
              <a:rPr lang="ru-RU" altLang="ru-RU" dirty="0" err="1">
                <a:latin typeface="Arial" charset="0"/>
                <a:cs typeface="Arial" charset="0"/>
              </a:rPr>
              <a:t>Ойлпамп</a:t>
            </a:r>
            <a:r>
              <a:rPr lang="ru-RU" altLang="ru-RU" dirty="0">
                <a:latin typeface="Arial" charset="0"/>
                <a:cs typeface="Arial" charset="0"/>
              </a:rPr>
              <a:t> Сервис» г. Нижневартовск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ОАО «</a:t>
            </a:r>
            <a:r>
              <a:rPr lang="ru-RU" altLang="ru-RU" dirty="0" err="1">
                <a:latin typeface="Arial" charset="0"/>
                <a:cs typeface="Arial" charset="0"/>
              </a:rPr>
              <a:t>ТомскНИПИнефть</a:t>
            </a:r>
            <a:r>
              <a:rPr lang="ru-RU" altLang="ru-RU" dirty="0">
                <a:latin typeface="Arial" charset="0"/>
                <a:cs typeface="Arial" charset="0"/>
              </a:rPr>
              <a:t> ВНК»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ФГУ  «ЦЛАТИ» по Томской </a:t>
            </a:r>
            <a:r>
              <a:rPr lang="ru-RU" altLang="ru-RU" dirty="0" smtClean="0">
                <a:latin typeface="Arial" charset="0"/>
                <a:cs typeface="Arial" charset="0"/>
              </a:rPr>
              <a:t>области </a:t>
            </a:r>
            <a:r>
              <a:rPr lang="ru-RU" altLang="ru-RU" dirty="0">
                <a:latin typeface="Arial" charset="0"/>
                <a:cs typeface="Arial" charset="0"/>
              </a:rPr>
              <a:t>г. Томск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«Заря - сервис», г. Колпашево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«ЭКОЙЛ», г. Томск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ООО «Экология», г. Томск.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Министерство экологии республики Татарстан, г. Казань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Министерство природных ресурсов, г. Горно-Алтайск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Управление </a:t>
            </a:r>
            <a:r>
              <a:rPr lang="ru-RU" altLang="ru-RU" dirty="0" err="1">
                <a:latin typeface="Arial" charset="0"/>
                <a:cs typeface="Arial" charset="0"/>
              </a:rPr>
              <a:t>Росприроднадзора</a:t>
            </a:r>
            <a:r>
              <a:rPr lang="ru-RU" altLang="ru-RU" dirty="0">
                <a:latin typeface="Arial" charset="0"/>
                <a:cs typeface="Arial" charset="0"/>
              </a:rPr>
              <a:t> по Алтайскому краю, г. Горно-Алтайск 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Организация по благоустройству, г.  Волгодонск</a:t>
            </a:r>
          </a:p>
          <a:p>
            <a:r>
              <a:rPr lang="ru-RU" altLang="ru-RU" dirty="0">
                <a:latin typeface="Arial" charset="0"/>
                <a:cs typeface="Arial" charset="0"/>
              </a:rPr>
              <a:t>Научный экологический проектный центр при ТГУ, г. Томск и ……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25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14342" y="1608144"/>
            <a:ext cx="85725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latin typeface="Arial" charset="0"/>
                <a:cs typeface="Arial" charset="0"/>
              </a:rPr>
              <a:t>В рамках </a:t>
            </a:r>
          </a:p>
          <a:p>
            <a:pPr algn="ctr"/>
            <a:r>
              <a:rPr lang="ru-RU" altLang="ru-RU" sz="2400" dirty="0">
                <a:latin typeface="Arial" charset="0"/>
                <a:cs typeface="Arial" charset="0"/>
              </a:rPr>
              <a:t>Института дистанционного образования ТГУ и ФПК</a:t>
            </a:r>
          </a:p>
          <a:p>
            <a:pPr algn="ctr"/>
            <a:endParaRPr lang="ru-RU" altLang="ru-RU" sz="2400" dirty="0">
              <a:latin typeface="Arial" charset="0"/>
              <a:cs typeface="Arial" charset="0"/>
            </a:endParaRPr>
          </a:p>
          <a:p>
            <a:r>
              <a:rPr lang="ru-RU" altLang="ru-RU" sz="2400" dirty="0">
                <a:latin typeface="Arial" charset="0"/>
                <a:cs typeface="Arial" charset="0"/>
              </a:rPr>
              <a:t>Программы профессиональной переподготовки:</a:t>
            </a:r>
          </a:p>
          <a:p>
            <a:r>
              <a:rPr lang="ru-RU" alt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«Эколог в области профессиональной деятельности»</a:t>
            </a:r>
          </a:p>
          <a:p>
            <a:r>
              <a:rPr lang="ru-RU" alt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«Эксперт в области экологической безопасности»</a:t>
            </a:r>
          </a:p>
          <a:p>
            <a:r>
              <a:rPr lang="ru-RU" alt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«Эколог предприятия»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87514" y="142852"/>
            <a:ext cx="6870700" cy="10620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СИСТЕМА ПОСЛЕВУЗОВСКОГО ЭКОЛОГИЧЕСКОГО ОБРАЗОВАНИЯ УПРАВЛЕНЧЕСКИХ КАДРОВ </a:t>
            </a:r>
          </a:p>
        </p:txBody>
      </p:sp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2143125" y="4500563"/>
            <a:ext cx="6286500" cy="1570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ru-RU" altLang="ru-RU" sz="2400">
                <a:latin typeface="Arial" charset="0"/>
                <a:cs typeface="Arial" charset="0"/>
              </a:rPr>
              <a:t> комплексная профессиональная переподготовка (500 час.) </a:t>
            </a:r>
          </a:p>
          <a:p>
            <a:pPr>
              <a:buFont typeface="Wingdings" pitchFamily="2" charset="2"/>
              <a:buChar char="q"/>
            </a:pPr>
            <a:endParaRPr lang="ru-RU" altLang="ru-RU" sz="2400">
              <a:latin typeface="Arial" charset="0"/>
              <a:cs typeface="Arial" charset="0"/>
            </a:endParaRPr>
          </a:p>
          <a:p>
            <a:pPr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ru-RU" altLang="ru-RU" sz="2400">
                <a:latin typeface="Arial" charset="0"/>
                <a:cs typeface="Arial" charset="0"/>
              </a:rPr>
              <a:t> повышение квалификации (72 час.)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8604250" y="6429375"/>
            <a:ext cx="412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26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428604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142852"/>
            <a:ext cx="9013825" cy="49053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СТАЖИРОВКИ. КОНФЕРЕНЦИИ. ЭКСПЕДИЦИИ</a:t>
            </a:r>
          </a:p>
        </p:txBody>
      </p:sp>
      <p:pic>
        <p:nvPicPr>
          <p:cNvPr id="23558" name="Picture 6" descr="diplom"/>
          <p:cNvPicPr>
            <a:picLocks noChangeArrowheads="1"/>
          </p:cNvPicPr>
          <p:nvPr/>
        </p:nvPicPr>
        <p:blipFill>
          <a:blip r:embed="rId2" cstate="print"/>
          <a:srcRect l="16626"/>
          <a:stretch>
            <a:fillRect/>
          </a:stretch>
        </p:blipFill>
        <p:spPr bwMode="auto">
          <a:xfrm>
            <a:off x="928688" y="3857625"/>
            <a:ext cx="27860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85750" y="3048000"/>
            <a:ext cx="3857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CN" sz="1400">
                <a:solidFill>
                  <a:schemeClr val="accent2"/>
                </a:solidFill>
                <a:latin typeface="Arial" charset="0"/>
                <a:ea typeface="宋体" charset="-122"/>
                <a:cs typeface="Arial" charset="0"/>
              </a:rPr>
              <a:t>V</a:t>
            </a:r>
            <a:r>
              <a:rPr lang="ru-RU" altLang="zh-CN" sz="1400">
                <a:solidFill>
                  <a:schemeClr val="accent2"/>
                </a:solidFill>
                <a:latin typeface="Arial" charset="0"/>
                <a:ea typeface="宋体" charset="-122"/>
                <a:cs typeface="Arial" charset="0"/>
              </a:rPr>
              <a:t> Международный симпозиум «Динамика популяций охотничьих животных Северной Европы» </a:t>
            </a: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4960938" y="3143250"/>
            <a:ext cx="40401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zh-CN" sz="1400">
                <a:solidFill>
                  <a:schemeClr val="accent2"/>
                </a:solidFill>
                <a:latin typeface="Arial" charset="0"/>
                <a:cs typeface="Arial" charset="0"/>
              </a:rPr>
              <a:t>Международная конференция </a:t>
            </a:r>
            <a:r>
              <a:rPr lang="ru-RU" sz="1400">
                <a:solidFill>
                  <a:schemeClr val="accent2"/>
                </a:solidFill>
                <a:latin typeface="Arial" charset="0"/>
                <a:cs typeface="Arial" charset="0"/>
              </a:rPr>
              <a:t>«Лесные ландшафты и глобальные изменения»</a:t>
            </a:r>
          </a:p>
          <a:p>
            <a:pPr algn="ctr"/>
            <a:r>
              <a:rPr lang="ru-RU" sz="140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ru-RU" altLang="zh-CN" sz="1400">
                <a:solidFill>
                  <a:schemeClr val="accent2"/>
                </a:solidFill>
                <a:latin typeface="Arial" charset="0"/>
                <a:cs typeface="Arial" charset="0"/>
              </a:rPr>
              <a:t>в Португалии</a:t>
            </a: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357188" y="6072188"/>
            <a:ext cx="3786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zh-CN" sz="1400" dirty="0">
                <a:solidFill>
                  <a:schemeClr val="accent2"/>
                </a:solidFill>
                <a:latin typeface="Arial" charset="0"/>
                <a:cs typeface="Arial" charset="0"/>
              </a:rPr>
              <a:t>Китайско-американский симпозиум по изучению </a:t>
            </a:r>
            <a:r>
              <a:rPr lang="ru-RU" altLang="zh-CN" sz="140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инвазивных</a:t>
            </a:r>
            <a:r>
              <a:rPr lang="ru-RU" altLang="zh-CN" sz="1400" dirty="0">
                <a:solidFill>
                  <a:schemeClr val="accent2"/>
                </a:solidFill>
                <a:latin typeface="Arial" charset="0"/>
                <a:cs typeface="Arial" charset="0"/>
              </a:rPr>
              <a:t> видов растений</a:t>
            </a:r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5103813" y="5976938"/>
            <a:ext cx="3714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zh-CN" sz="1400">
                <a:solidFill>
                  <a:schemeClr val="accent2"/>
                </a:solidFill>
                <a:latin typeface="Arial" charset="0"/>
                <a:cs typeface="Arial" charset="0"/>
              </a:rPr>
              <a:t>Российско-канадская экспедиция по изучению трансконтинентальных миграций цветковых растений</a:t>
            </a:r>
          </a:p>
        </p:txBody>
      </p:sp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1000108"/>
            <a:ext cx="3256570" cy="2071702"/>
          </a:xfrm>
          <a:prstGeom prst="rect">
            <a:avLst/>
          </a:prstGeom>
        </p:spPr>
      </p:pic>
      <p:pic>
        <p:nvPicPr>
          <p:cNvPr id="13" name="Рисунок 12" descr="Рисунок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3857628"/>
            <a:ext cx="3122734" cy="2105057"/>
          </a:xfrm>
          <a:prstGeom prst="rect">
            <a:avLst/>
          </a:prstGeom>
        </p:spPr>
      </p:pic>
      <p:pic>
        <p:nvPicPr>
          <p:cNvPr id="14" name="Рисунок 13" descr="Рисунок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857232"/>
            <a:ext cx="3000396" cy="21766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572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Рисунок 6" descr="файл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85784" y="0"/>
            <a:ext cx="10281979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00188" y="214313"/>
            <a:ext cx="6870700" cy="49053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3200" b="1" i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0288" y="0"/>
            <a:ext cx="17637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214422"/>
            <a:ext cx="7429500" cy="4732337"/>
          </a:xfrm>
        </p:spPr>
        <p:txBody>
          <a:bodyPr>
            <a:normAutofit lnSpcReduction="10000"/>
          </a:bodyPr>
          <a:lstStyle/>
          <a:p>
            <a:pPr marL="88900" indent="20638" eaLnBrk="1" hangingPunct="1"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 Подготовка квалифицированных специалистов - экологов          и научно-педагогических кадров высшей квалификации в сфере управления  природопользованием, охраны окружающей среды по </a:t>
            </a:r>
            <a:r>
              <a:rPr lang="ru-RU" alt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специальности «Экология и природопользование»</a:t>
            </a:r>
          </a:p>
          <a:p>
            <a:pPr marL="88900" indent="20638" eaLnBrk="1" hangingPunct="1"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 Проведение научно-исследовательских работ по экологическим проблемам на региональном уровне и распространение знаний в различных формах и </a:t>
            </a:r>
            <a:r>
              <a:rPr lang="ru-RU" alt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внедрение результатов НИР</a:t>
            </a:r>
          </a:p>
          <a:p>
            <a:pPr marL="88900" indent="20638" eaLnBrk="1" hangingPunct="1"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 </a:t>
            </a:r>
            <a:r>
              <a:rPr lang="ru-RU" alt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Консультирование </a:t>
            </a:r>
            <a:r>
              <a:rPr lang="ru-RU" altLang="ru-RU" sz="1800" b="1" dirty="0" smtClean="0">
                <a:latin typeface="Arial" charset="0"/>
                <a:cs typeface="Arial" charset="0"/>
              </a:rPr>
              <a:t>по проблемам охраны окружающей среды    и управления природопользованием на разных уровнях</a:t>
            </a:r>
          </a:p>
          <a:p>
            <a:pPr marL="88900" indent="20638" eaLnBrk="1" hangingPunct="1"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 Участие в </a:t>
            </a:r>
            <a:r>
              <a:rPr lang="ru-RU" alt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непрерывном экологическом образовании</a:t>
            </a:r>
            <a:r>
              <a:rPr lang="ru-RU" altLang="ru-RU" sz="1800" b="1" dirty="0" smtClean="0">
                <a:latin typeface="Arial" charset="0"/>
                <a:cs typeface="Arial" charset="0"/>
              </a:rPr>
              <a:t>, просвещении и воспитании </a:t>
            </a:r>
          </a:p>
          <a:p>
            <a:pPr marL="88900" indent="20638" eaLnBrk="1" hangingPunct="1"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altLang="ru-RU" sz="1800" b="1" dirty="0" smtClean="0">
                <a:latin typeface="Arial" charset="0"/>
                <a:cs typeface="Arial" charset="0"/>
              </a:rPr>
              <a:t> </a:t>
            </a:r>
            <a:r>
              <a:rPr lang="ru-RU" alt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Развитие связей </a:t>
            </a:r>
            <a:r>
              <a:rPr lang="ru-RU" altLang="ru-RU" sz="1800" b="1" dirty="0" smtClean="0">
                <a:latin typeface="Arial" charset="0"/>
                <a:cs typeface="Arial" charset="0"/>
              </a:rPr>
              <a:t>кафедры по направлениям деятельности         с научными, образовательными и общественными организациями в стране и за рубежом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928926" y="357166"/>
            <a:ext cx="6870700" cy="4191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ЗАДАЧИ КАФЕДРЫ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8604250" y="6429375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571503" y="857232"/>
            <a:ext cx="8572497" cy="578647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spcBef>
                <a:spcPts val="800"/>
              </a:spcBef>
            </a:pPr>
            <a:r>
              <a:rPr lang="ru-RU" altLang="ru-RU" b="1" dirty="0" smtClean="0">
                <a:latin typeface="Arial" charset="0"/>
                <a:cs typeface="Arial" charset="0"/>
              </a:rPr>
              <a:t>1995 </a:t>
            </a:r>
            <a:r>
              <a:rPr lang="ru-RU" altLang="ru-RU" dirty="0" smtClean="0">
                <a:latin typeface="Arial" charset="0"/>
                <a:cs typeface="Arial" charset="0"/>
              </a:rPr>
              <a:t>– открытие  </a:t>
            </a:r>
            <a:r>
              <a:rPr lang="ru-RU" alt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кафедры</a:t>
            </a:r>
            <a:r>
              <a:rPr lang="ru-RU" altLang="ru-RU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экологии природных и антропогенных систем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altLang="ru-RU" dirty="0" smtClean="0">
                <a:latin typeface="Arial" charset="0"/>
                <a:cs typeface="Arial" charset="0"/>
              </a:rPr>
              <a:t>на базе Государственного комитета по охране окружающей среды Томской области по инициативе декана МФСХ профессора Р.А. </a:t>
            </a:r>
            <a:r>
              <a:rPr lang="ru-RU" altLang="ru-RU" dirty="0" err="1" smtClean="0">
                <a:latin typeface="Arial" charset="0"/>
                <a:cs typeface="Arial" charset="0"/>
              </a:rPr>
              <a:t>Карначук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dirty="0">
                <a:latin typeface="Arial" charset="0"/>
                <a:cs typeface="Arial" charset="0"/>
              </a:rPr>
              <a:t>2001 – </a:t>
            </a:r>
            <a:r>
              <a:rPr lang="ru-RU" altLang="ru-RU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открытие </a:t>
            </a:r>
            <a:r>
              <a:rPr lang="ru-RU" altLang="ru-RU" b="1" dirty="0">
                <a:solidFill>
                  <a:srgbClr val="C00000"/>
                </a:solidFill>
                <a:latin typeface="Arial" charset="0"/>
                <a:cs typeface="Arial" charset="0"/>
              </a:rPr>
              <a:t>аспирантуры  </a:t>
            </a:r>
            <a:r>
              <a:rPr lang="ru-RU" altLang="ru-RU" dirty="0">
                <a:latin typeface="Arial" charset="0"/>
                <a:cs typeface="Arial" charset="0"/>
              </a:rPr>
              <a:t>по направлению «Экология и природопользование</a:t>
            </a:r>
            <a:r>
              <a:rPr lang="ru-RU" altLang="ru-RU" dirty="0" smtClean="0">
                <a:latin typeface="Arial" charset="0"/>
                <a:cs typeface="Arial" charset="0"/>
              </a:rPr>
              <a:t>»</a:t>
            </a:r>
            <a:endParaRPr lang="ru-RU" altLang="ru-RU" dirty="0"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dirty="0">
                <a:latin typeface="Arial" charset="0"/>
                <a:cs typeface="Arial" charset="0"/>
              </a:rPr>
              <a:t>2004 – переименование в </a:t>
            </a:r>
            <a:r>
              <a:rPr lang="ru-RU" altLang="ru-RU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кафедру</a:t>
            </a:r>
            <a:r>
              <a:rPr lang="ru-RU" altLang="ru-RU" b="1" dirty="0">
                <a:solidFill>
                  <a:srgbClr val="C00000"/>
                </a:solidFill>
                <a:latin typeface="Arial" charset="0"/>
                <a:cs typeface="Arial" charset="0"/>
              </a:rPr>
              <a:t> экологического </a:t>
            </a:r>
            <a:r>
              <a:rPr lang="ru-RU" altLang="ru-RU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менеджмента</a:t>
            </a:r>
            <a:endParaRPr lang="ru-RU" altLang="ru-RU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dirty="0">
                <a:latin typeface="Arial" charset="0"/>
                <a:cs typeface="Arial" charset="0"/>
              </a:rPr>
              <a:t>2007 – кафедра вошла в состав Института биологии, экологии, почвоведения, сельского и лесного хозяйства в результате слияния МФСХ и Биолого-почвенного факультета </a:t>
            </a:r>
            <a:r>
              <a:rPr lang="ru-RU" altLang="ru-RU" dirty="0" smtClean="0">
                <a:latin typeface="Arial" charset="0"/>
                <a:cs typeface="Arial" charset="0"/>
              </a:rPr>
              <a:t>ТГУ</a:t>
            </a:r>
            <a:endParaRPr lang="ru-RU" altLang="ru-RU" dirty="0"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dirty="0">
                <a:latin typeface="Arial" charset="0"/>
                <a:cs typeface="Arial" charset="0"/>
              </a:rPr>
              <a:t>2009 –  </a:t>
            </a:r>
            <a:r>
              <a:rPr lang="ru-RU" altLang="ru-RU" b="1" dirty="0">
                <a:solidFill>
                  <a:srgbClr val="C00000"/>
                </a:solidFill>
                <a:latin typeface="Arial" charset="0"/>
                <a:cs typeface="Arial" charset="0"/>
              </a:rPr>
              <a:t>открытие магистратуры </a:t>
            </a:r>
            <a:r>
              <a:rPr lang="ru-RU" altLang="ru-RU" dirty="0">
                <a:latin typeface="Arial" charset="0"/>
                <a:cs typeface="Arial" charset="0"/>
              </a:rPr>
              <a:t>по направлению «Общая экология</a:t>
            </a:r>
            <a:r>
              <a:rPr lang="ru-RU" altLang="ru-RU" dirty="0" smtClean="0">
                <a:latin typeface="Arial" charset="0"/>
                <a:cs typeface="Arial" charset="0"/>
              </a:rPr>
              <a:t>»</a:t>
            </a:r>
            <a:endParaRPr lang="ru-RU" altLang="ru-RU" dirty="0"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dirty="0">
                <a:latin typeface="Arial" charset="0"/>
                <a:cs typeface="Arial" charset="0"/>
              </a:rPr>
              <a:t>2015 – кафедра стала региональным </a:t>
            </a:r>
            <a:r>
              <a:rPr lang="ru-RU" altLang="ru-RU" b="1" dirty="0">
                <a:solidFill>
                  <a:srgbClr val="007033"/>
                </a:solidFill>
                <a:latin typeface="Arial" charset="0"/>
                <a:cs typeface="Arial" charset="0"/>
              </a:rPr>
              <a:t>Центром непрерывного вузовского и послевузовского экологического </a:t>
            </a:r>
            <a:r>
              <a:rPr lang="ru-RU" altLang="ru-RU" b="1" dirty="0" smtClean="0">
                <a:solidFill>
                  <a:srgbClr val="007033"/>
                </a:solidFill>
                <a:latin typeface="Arial" charset="0"/>
                <a:cs typeface="Arial" charset="0"/>
              </a:rPr>
              <a:t>образования</a:t>
            </a:r>
            <a:endParaRPr lang="ru-RU" altLang="ru-RU" b="1" dirty="0">
              <a:solidFill>
                <a:srgbClr val="007033"/>
              </a:solidFill>
              <a:latin typeface="Arial" charset="0"/>
              <a:cs typeface="Arial" charset="0"/>
            </a:endParaRPr>
          </a:p>
          <a:p>
            <a:pPr>
              <a:spcBef>
                <a:spcPts val="800"/>
              </a:spcBef>
              <a:defRPr/>
            </a:pPr>
            <a:r>
              <a:rPr lang="ru-RU" altLang="ru-RU" b="1" dirty="0">
                <a:solidFill>
                  <a:srgbClr val="C00000"/>
                </a:solidFill>
                <a:latin typeface="Arial" charset="0"/>
                <a:cs typeface="Arial" charset="0"/>
              </a:rPr>
              <a:t>2016 – кафедра экологии, природопользования  и экологической инженерии </a:t>
            </a:r>
            <a:endParaRPr lang="ru-RU" altLang="ru-RU" sz="1800" dirty="0" smtClean="0">
              <a:latin typeface="Arial" charset="0"/>
              <a:cs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050" y="142852"/>
            <a:ext cx="4357718" cy="561976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ИСТОРИЯ КАФЕДРЫ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8604250" y="6429375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85852" y="1928802"/>
            <a:ext cx="6929437" cy="28067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бакалавриат</a:t>
            </a: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магистратура</a:t>
            </a:r>
          </a:p>
          <a:p>
            <a:pPr eaLnBrk="1" hangingPunct="1"/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аспирантура </a:t>
            </a:r>
          </a:p>
          <a:p>
            <a:pPr eaLnBrk="1" hangingPunct="1"/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профессиональная переподготовка</a:t>
            </a:r>
          </a:p>
          <a:p>
            <a:pPr eaLnBrk="1" hangingPunct="1"/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послевузовское образование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52" y="428604"/>
            <a:ext cx="68707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ПОДГОТОВКА ПО УРОВНЯМ ОБРАЗОВАНИЯ</a:t>
            </a:r>
            <a:endParaRPr lang="ru-RU" sz="24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8604250" y="6429375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/>
              <a:t>5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642910" y="215084"/>
            <a:ext cx="8358246" cy="1570842"/>
            <a:chOff x="642910" y="215084"/>
            <a:chExt cx="8358246" cy="157084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16" y="146030"/>
            <a:ext cx="3978275" cy="354012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КОЛЛЕКТИВ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71472" y="1643050"/>
          <a:ext cx="8215312" cy="2438400"/>
        </p:xfrm>
        <a:graphic>
          <a:graphicData uri="http://schemas.openxmlformats.org/drawingml/2006/table">
            <a:tbl>
              <a:tblPr/>
              <a:tblGrid>
                <a:gridCol w="5867400"/>
                <a:gridCol w="2347912"/>
              </a:tblGrid>
              <a:tr h="1928826">
                <a:tc>
                  <a:txBody>
                    <a:bodyPr/>
                    <a:lstStyle/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 докторов наук</a:t>
                      </a:r>
                    </a:p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 кандидатов наук</a:t>
                      </a:r>
                    </a:p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старших преподавателей </a:t>
                      </a:r>
                    </a:p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ассистента</a:t>
                      </a:r>
                    </a:p>
                    <a:p>
                      <a:pPr marL="0" indent="628650" algn="l"/>
                      <a:endParaRPr lang="ru-RU" sz="20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сотрудников учебно-вспомогательного </a:t>
                      </a:r>
                    </a:p>
                    <a:p>
                      <a:pPr marL="0" indent="628650"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персонала </a:t>
                      </a:r>
                    </a:p>
                    <a:p>
                      <a:pPr marL="0" indent="628650" algn="l"/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 аспирантов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4400" marR="440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Полных ставок 10,05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(с доплатой 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 10,</a:t>
                      </a: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4400" marR="4400" marT="0" marB="0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85720" y="4201263"/>
            <a:ext cx="90011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 smtClean="0">
                <a:solidFill>
                  <a:srgbClr val="007033"/>
                </a:solidFill>
                <a:latin typeface="Arial" pitchFamily="34" charset="0"/>
                <a:cs typeface="Arial" pitchFamily="34" charset="0"/>
              </a:rPr>
              <a:t>3 доктора наук – члены Советов по защите кандидатских и докторских диссертаций</a:t>
            </a:r>
          </a:p>
          <a:p>
            <a:pPr algn="ctr"/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План на 2017 – 2018 гг.</a:t>
            </a:r>
          </a:p>
          <a:p>
            <a:pPr algn="ctr"/>
            <a:endParaRPr lang="ru-RU" altLang="ru-RU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Защита докторской диссертации: </a:t>
            </a: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Цибульникова М.Р., Горина Н.В.</a:t>
            </a: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Защита кандидатской диссертации: </a:t>
            </a: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Жарчинский Н.В., Никитчук К.Л</a:t>
            </a:r>
            <a:r>
              <a:rPr lang="ru-RU" altLang="ru-RU" b="1" dirty="0" smtClean="0">
                <a:latin typeface="+mn-lt"/>
              </a:rPr>
              <a:t>. </a:t>
            </a:r>
            <a:endParaRPr lang="ru-RU" altLang="ru-RU" b="1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12" y="571480"/>
            <a:ext cx="90011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23 человека </a:t>
            </a:r>
          </a:p>
          <a:p>
            <a:pPr algn="ctr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В том числе 11 привлеченных, из них 6 – потенциальные работодатели 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8786842" y="6457914"/>
            <a:ext cx="3465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 smtClean="0"/>
              <a:t>6</a:t>
            </a:r>
            <a:endParaRPr lang="ru-RU" sz="2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357290" y="357166"/>
            <a:ext cx="8358246" cy="1570842"/>
            <a:chOff x="642910" y="215084"/>
            <a:chExt cx="8358246" cy="157084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 flipH="1">
            <a:off x="-428660" y="3072604"/>
            <a:ext cx="8358246" cy="1570842"/>
            <a:chOff x="642910" y="215084"/>
            <a:chExt cx="8358246" cy="157084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286375"/>
            <a:ext cx="2643188" cy="1571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14348" y="0"/>
            <a:ext cx="7929563" cy="4286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ПУБЛИКАЦИИ</a:t>
            </a:r>
            <a:r>
              <a:rPr lang="ru-RU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</a:t>
            </a:r>
            <a:r>
              <a:rPr lang="ru-RU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КАФЕДРЫ  </a:t>
            </a: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5  ЛЕТ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8740775" y="6519863"/>
            <a:ext cx="314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/>
              <a:t>7</a:t>
            </a:r>
            <a:endParaRPr lang="ru-RU" sz="1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29" y="714356"/>
          <a:ext cx="8501150" cy="6071616"/>
        </p:xfrm>
        <a:graphic>
          <a:graphicData uri="http://schemas.openxmlformats.org/drawingml/2006/table">
            <a:tbl>
              <a:tblPr/>
              <a:tblGrid>
                <a:gridCol w="5750786"/>
                <a:gridCol w="1375182"/>
                <a:gridCol w="1375182"/>
              </a:tblGrid>
              <a:tr h="231498">
                <a:tc gridSpan="3">
                  <a:txBody>
                    <a:bodyPr/>
                    <a:lstStyle/>
                    <a:p>
                      <a:pPr marL="144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статей, </a:t>
                      </a:r>
                      <a:endParaRPr lang="ru-RU" sz="2400" b="1" spc="5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440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опубликованных в </a:t>
                      </a:r>
                      <a:r>
                        <a:rPr lang="ru-RU" sz="2400" b="1" spc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рецензируемых изданиях:</a:t>
                      </a: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4400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144000" indent="0"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ставку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144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145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14,5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-из них</a:t>
                      </a:r>
                      <a:r>
                        <a:rPr lang="ru-RU" sz="2400" b="1" spc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2400" b="1" spc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журналах перечня </a:t>
                      </a: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ВАК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6,2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 gridSpan="2">
                  <a:txBody>
                    <a:bodyPr/>
                    <a:lstStyle/>
                    <a:p>
                      <a:pPr marL="1440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научной периодике, </a:t>
                      </a: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индексируемой: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indent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Web </a:t>
                      </a:r>
                      <a:r>
                        <a:rPr lang="en-US" sz="2400" b="1" spc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Science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3,0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Scopus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3,3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-РИНЦ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112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11,2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144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монографий: 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-персональных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</a:t>
                      </a:r>
                      <a:endParaRPr lang="ru-RU" sz="2400" b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360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-коллективных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49">
                <a:tc>
                  <a:txBody>
                    <a:bodyPr/>
                    <a:lstStyle/>
                    <a:p>
                      <a:pPr marL="144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учебников и учебных пособий</a:t>
                      </a:r>
                      <a:endParaRPr lang="ru-RU" sz="2400" b="1" spc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00" marR="4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85813" y="0"/>
            <a:ext cx="7929562" cy="4286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 РАБОТЕ   А.М. АДАМА   ЗА 5 ЛЕТ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694362"/>
          <a:ext cx="8643966" cy="1234440"/>
        </p:xfrm>
        <a:graphic>
          <a:graphicData uri="http://schemas.openxmlformats.org/drawingml/2006/table">
            <a:tbl>
              <a:tblPr/>
              <a:tblGrid>
                <a:gridCol w="5377583"/>
                <a:gridCol w="3266383"/>
              </a:tblGrid>
              <a:tr h="13072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Показатели</a:t>
                      </a: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Ученая степень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Доктор технических наук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Ученое звание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Профессор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Возраст 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66</a:t>
                      </a:r>
                      <a:endParaRPr lang="ru-RU" sz="1800" dirty="0">
                        <a:solidFill>
                          <a:srgbClr val="00B05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Стаж педагогической деятельности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42</a:t>
                      </a:r>
                      <a:endParaRPr lang="ru-RU" sz="1800" dirty="0">
                        <a:solidFill>
                          <a:srgbClr val="00B05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88" y="2143116"/>
          <a:ext cx="8643966" cy="4580659"/>
        </p:xfrm>
        <a:graphic>
          <a:graphicData uri="http://schemas.openxmlformats.org/drawingml/2006/table">
            <a:tbl>
              <a:tblPr/>
              <a:tblGrid>
                <a:gridCol w="5377583"/>
                <a:gridCol w="1512742"/>
                <a:gridCol w="1753641"/>
              </a:tblGrid>
              <a:tr h="2191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spc="35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Базовые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Полученные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63">
                <a:tc gridSpan="3"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подготовленных </a:t>
                      </a:r>
                      <a:r>
                        <a:rPr lang="ru-RU" sz="1800" spc="35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выпускных </a:t>
                      </a: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квалификационных работ: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-всего</a:t>
                      </a: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24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30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-бакалаврских</a:t>
                      </a: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18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20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-магистерских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6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10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563">
                <a:tc gridSpan="3"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статей, опубликованных претендентом в научной периодике, индексируемой: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-всего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22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</a:t>
                      </a:r>
                      <a:r>
                        <a:rPr lang="en-US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Web of Science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</a:t>
                      </a:r>
                      <a:r>
                        <a:rPr lang="en-US" sz="1800" spc="35" dirty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Scopus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-РИНЦ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4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pc="35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Количество монографий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pc="35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Количество выступлений на научных конференциях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18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-российского уровня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13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36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spc="35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-международного уровня</a:t>
                      </a: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5</a:t>
                      </a: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Гранты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20">
                <a:tc>
                  <a:txBody>
                    <a:bodyPr/>
                    <a:lstStyle/>
                    <a:p>
                      <a:pPr marL="144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Индекс </a:t>
                      </a:r>
                      <a:r>
                        <a:rPr lang="ru-RU" sz="18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Хирша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38412" marR="38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285751" y="578111"/>
            <a:ext cx="8715406" cy="749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Адам А.М.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План действий (дорожная карта) Минприроды России по переходу Российской Федерации к «зеленой» экономике, 2017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Адам А.М.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Всемирный банк развития – </a:t>
            </a:r>
            <a:r>
              <a:rPr lang="ru-RU" sz="2000" b="1" dirty="0" err="1" smtClean="0">
                <a:solidFill>
                  <a:srgbClr val="00B05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Сургутский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 государственный университет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«Подготовка специалистов в  сфере управления природопользованием и охраны окружающей среды», 2016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>
                <a:solidFill>
                  <a:srgbClr val="C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Адам А.М.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Договор </a:t>
            </a:r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 сотрудничестве: БИ НИИ ТГУ, ХФ НИИ ТГУ, </a:t>
            </a:r>
            <a:r>
              <a:rPr lang="ru-RU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СибНИИСХиТ</a:t>
            </a:r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–филиал СФНЦА РАН и ООО «</a:t>
            </a:r>
            <a:r>
              <a:rPr lang="ru-RU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ТомскВодоПроект</a:t>
            </a:r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 о реализации научных исследований и разработок в сфере природопользования и ООС</a:t>
            </a:r>
            <a:endParaRPr lang="ru-RU" sz="2000" b="1" dirty="0" smtClean="0">
              <a:solidFill>
                <a:srgbClr val="00B050"/>
              </a:solidFill>
              <a:latin typeface="Arial" pitchFamily="34" charset="0"/>
              <a:ea typeface="Courier New" pitchFamily="49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Адам А.М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.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Горина Н.В.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Руководитель региональной группы в международном проекте ПРООН «Исследование по определению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экосистемных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ourier New" pitchFamily="49" charset="0"/>
                <a:cs typeface="Arial" pitchFamily="34" charset="0"/>
              </a:rPr>
              <a:t> услуг». Республика Казахстан. Астана, 2015.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Адам А.М., Лаптев Н.И. </a:t>
            </a:r>
            <a:r>
              <a:rPr lang="ru-RU" altLang="zh-CN" sz="2000" kern="0" dirty="0" smtClean="0">
                <a:latin typeface="Arial" pitchFamily="34" charset="0"/>
                <a:cs typeface="Arial" pitchFamily="34" charset="0"/>
              </a:rPr>
              <a:t>Грант</a:t>
            </a:r>
            <a:r>
              <a:rPr lang="ru-RU" altLang="zh-CN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Научного фонда им. Д.И. Менделеева Томского государственного университета «</a:t>
            </a:r>
            <a:r>
              <a:rPr lang="ru-RU" altLang="zh-CN" sz="2000" b="1" kern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Оценка устойчивости развития территорий на примере регионов Сибирского федерального округа 2015 г. 8.1.86.2015»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ru-RU" altLang="zh-CN" sz="2000" kern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Олонова</a:t>
            </a:r>
            <a:r>
              <a:rPr lang="ru-RU" altLang="zh-CN" sz="2000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М.В. </a:t>
            </a:r>
            <a:r>
              <a:rPr lang="ru-RU" altLang="zh-CN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Грант РФФИ  14-04-10196  Научный проект проведения экспедиции по теме «Таксономическое разнообразие и  биология папоротников и злаков в арктической Сибири»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457200" algn="l"/>
              </a:tabLst>
            </a:pPr>
            <a:endParaRPr lang="ru-RU" dirty="0">
              <a:latin typeface="Arial" charset="0"/>
              <a:ea typeface="Courier New" pitchFamily="49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457200" algn="l"/>
              </a:tabLst>
            </a:pPr>
            <a:endParaRPr lang="ru-RU" dirty="0">
              <a:solidFill>
                <a:srgbClr val="000000"/>
              </a:solidFill>
              <a:latin typeface="Arial" charset="0"/>
              <a:ea typeface="Courier New" pitchFamily="49" charset="0"/>
              <a:cs typeface="Arial" charset="0"/>
            </a:endParaRPr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571868" y="0"/>
            <a:ext cx="2350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Courier New" pitchFamily="49" charset="0"/>
                <a:cs typeface="Arial" charset="0"/>
              </a:rPr>
              <a:t>ПРОЕКТЫ - 15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ourier New" pitchFamily="49" charset="0"/>
              <a:cs typeface="Arial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8786842" y="6519863"/>
            <a:ext cx="3145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/>
              <a:t>9</a:t>
            </a:r>
            <a:endParaRPr lang="ru-RU" sz="16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-570734"/>
            <a:ext cx="8358246" cy="1570842"/>
            <a:chOff x="642910" y="215084"/>
            <a:chExt cx="8358246" cy="157084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00100" y="1179082"/>
              <a:ext cx="7786742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42910" y="1250520"/>
              <a:ext cx="835824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536677" y="964389"/>
              <a:ext cx="1223970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7430314" y="1000108"/>
              <a:ext cx="157084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8125200" y="1142984"/>
              <a:ext cx="142876" cy="142876"/>
            </a:xfrm>
            <a:prstGeom prst="rect">
              <a:avLst/>
            </a:prstGeom>
            <a:ln w="508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2236</Words>
  <Application>Microsoft Office PowerPoint</Application>
  <PresentationFormat>Экран (4:3)</PresentationFormat>
  <Paragraphs>389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Слайд 1</vt:lpstr>
      <vt:lpstr>МИССИЯ КАФЕДРЫ</vt:lpstr>
      <vt:lpstr>ЗАДАЧИ КАФЕДРЫ</vt:lpstr>
      <vt:lpstr>ИСТОРИЯ КАФЕДРЫ</vt:lpstr>
      <vt:lpstr>Слайд 5</vt:lpstr>
      <vt:lpstr> КОЛЛЕКТИВ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МАТЕРИАЛЬНО-ТЕХНИЧЕСКОЕ ОБЕСПЕЧЕНИЕ</vt:lpstr>
      <vt:lpstr>НАУЧНЫЕ НАПРАВЛЕНИЯ</vt:lpstr>
      <vt:lpstr>  ПРИНИМАЮТ  УЧАСТИЕ В ПОДГОТОВКЕ СТУДЕНТОВ</vt:lpstr>
      <vt:lpstr>  ОБРАЗОВАТЕЛЬНАЯ ДЕЯТЕЛЬНОСТЬ</vt:lpstr>
      <vt:lpstr>Слайд 21</vt:lpstr>
      <vt:lpstr>Слайд 22</vt:lpstr>
      <vt:lpstr>Слайд 23</vt:lpstr>
      <vt:lpstr>Слайд 24</vt:lpstr>
      <vt:lpstr>Слайд 25</vt:lpstr>
      <vt:lpstr>Слайд 26</vt:lpstr>
      <vt:lpstr>СТАЖИРОВКИ. КОНФЕРЕНЦИИ. ЭКСПЕДИЦИИ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Кафедра</dc:creator>
  <cp:lastModifiedBy>kafedra</cp:lastModifiedBy>
  <cp:revision>18</cp:revision>
  <dcterms:created xsi:type="dcterms:W3CDTF">2017-04-17T04:58:22Z</dcterms:created>
  <dcterms:modified xsi:type="dcterms:W3CDTF">2017-05-11T02:43:44Z</dcterms:modified>
</cp:coreProperties>
</file>