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1" r:id="rId1"/>
    <p:sldMasterId id="2147483712" r:id="rId2"/>
  </p:sldMasterIdLst>
  <p:notesMasterIdLst>
    <p:notesMasterId r:id="rId12"/>
  </p:notesMasterIdLst>
  <p:handoutMasterIdLst>
    <p:handoutMasterId r:id="rId13"/>
  </p:handoutMasterIdLst>
  <p:sldIdLst>
    <p:sldId id="414" r:id="rId3"/>
    <p:sldId id="399" r:id="rId4"/>
    <p:sldId id="401" r:id="rId5"/>
    <p:sldId id="415" r:id="rId6"/>
    <p:sldId id="393" r:id="rId7"/>
    <p:sldId id="410" r:id="rId8"/>
    <p:sldId id="417" r:id="rId9"/>
    <p:sldId id="416" r:id="rId10"/>
    <p:sldId id="418" r:id="rId11"/>
  </p:sldIdLst>
  <p:sldSz cx="9144000" cy="6858000" type="screen4x3"/>
  <p:notesSz cx="6724650" cy="98742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ishchenkova" initials="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4D2F88"/>
    <a:srgbClr val="432F88"/>
    <a:srgbClr val="2F2F88"/>
    <a:srgbClr val="003366"/>
    <a:srgbClr val="29297F"/>
    <a:srgbClr val="2F2F91"/>
    <a:srgbClr val="6C6B62"/>
    <a:srgbClr val="A7978D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91657" autoAdjust="0"/>
  </p:normalViewPr>
  <p:slideViewPr>
    <p:cSldViewPr snapToGrid="0">
      <p:cViewPr>
        <p:scale>
          <a:sx n="110" d="100"/>
          <a:sy n="110" d="100"/>
        </p:scale>
        <p:origin x="1542" y="390"/>
      </p:cViewPr>
      <p:guideLst>
        <p:guide orient="horz" pos="1293"/>
        <p:guide pos="313"/>
        <p:guide pos="5518"/>
        <p:guide pos="4315"/>
      </p:guideLst>
    </p:cSldViewPr>
  </p:slideViewPr>
  <p:outlineViewPr>
    <p:cViewPr>
      <p:scale>
        <a:sx n="33" d="100"/>
        <a:sy n="33" d="100"/>
      </p:scale>
      <p:origin x="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notesViewPr>
    <p:cSldViewPr snapToGrid="0">
      <p:cViewPr varScale="1">
        <p:scale>
          <a:sx n="79" d="100"/>
          <a:sy n="79" d="100"/>
        </p:scale>
        <p:origin x="-3936" y="-84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4014" cy="4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8" tIns="45294" rIns="90588" bIns="4529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637" y="1"/>
            <a:ext cx="2914014" cy="4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8" tIns="45294" rIns="90588" bIns="4529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80932"/>
            <a:ext cx="2914014" cy="4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8" tIns="45294" rIns="90588" bIns="4529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r>
              <a:rPr lang="de-DE" smtClean="0">
                <a:latin typeface="Arial Narrow" pitchFamily="34" charset="0"/>
              </a:rPr>
              <a:t>Klimafreundliches Wirtschaften: Einführung von BVT in Russland</a:t>
            </a:r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637" y="9380932"/>
            <a:ext cx="2914014" cy="4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8" tIns="45294" rIns="90588" bIns="4529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4014" cy="4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8" tIns="45294" rIns="90588" bIns="4529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637" y="1"/>
            <a:ext cx="2914014" cy="4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8" tIns="45294" rIns="90588" bIns="4529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621" y="4690466"/>
            <a:ext cx="4931410" cy="444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8" tIns="45294" rIns="90588" bIns="45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80932"/>
            <a:ext cx="2914014" cy="4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8" tIns="45294" rIns="90588" bIns="4529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de-DE" smtClean="0"/>
              <a:t>Klimafreundliches Wirtschaften: Einführung von BVT in Russland</a:t>
            </a: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637" y="9380932"/>
            <a:ext cx="2914014" cy="4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8" tIns="45294" rIns="90588" bIns="4529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D166A-3363-4632-A429-CAF4597AF7BE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D166A-3363-4632-A429-CAF4597AF7BE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0353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30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Mastertitelformat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Климатически нейтральная хозяйственная деятельность. Внедрение НДТ в РФ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7721600" y="6604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54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Климатически нейтральная хозяйственная деятельность. Внедрение НДТ в РФ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64289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Mastertitelformat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Климатически нейтральная хозяйственная деятельность. Внедрение НДТ в РФ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Mastertitelformat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Климатически нейтральная хозяйственная деятельность. Внедрение НДТ в РФ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smtClean="0"/>
              <a:t>Bild auf Platzhalter ziehen oder durch Klicken auf Symbol hinzufügen</a:t>
            </a: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Mastertitelformat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Климатически нейтральная хозяйственная деятельность. Внедрение НДТ в РФ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smtClean="0"/>
              <a:t>Bild auf Platzhalter ziehen oder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 smtClean="0"/>
              <a:t>Mastertitelformat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Климатически нейтральная хозяйственная деятельность. Внедрение НДТ в РФ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 smtClean="0"/>
              <a:t>Mastertitelformat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Климатически нейтральная хозяйственная деятельность. Внедрение НДТ в РФ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ss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Климатически нейтральная хозяйственная деятельность. Внедрение НДТ в РФ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10084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44813" y="6550025"/>
            <a:ext cx="2159000" cy="161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5F2D519-DC67-4498-B314-243B40A560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Климатически нейтральная хозяйственная деятельность. Внедрение НДТ в РФ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49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2520" y="400689"/>
            <a:ext cx="7910148" cy="356590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en-US" dirty="0" err="1" smtClean="0"/>
              <a:t>Folientitel</a:t>
            </a:r>
            <a:r>
              <a:rPr lang="en-US" dirty="0" smtClean="0"/>
              <a:t> [max. 2 </a:t>
            </a:r>
            <a:r>
              <a:rPr lang="en-US" dirty="0" err="1" smtClean="0"/>
              <a:t>Zeilen</a:t>
            </a:r>
            <a:r>
              <a:rPr lang="en-US" dirty="0" smtClean="0"/>
              <a:t>]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KfW Entwicklungsbank / Die Finanzielle Zusammenarbeit mit Entwicklungs- und Schwellenländern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82521" y="6165850"/>
            <a:ext cx="7910146" cy="215900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900" b="0" baseline="0"/>
            </a:lvl1pPr>
            <a:lvl2pPr>
              <a:lnSpc>
                <a:spcPct val="100000"/>
              </a:lnSpc>
              <a:spcBef>
                <a:spcPts val="0"/>
              </a:spcBef>
              <a:defRPr sz="900" b="0"/>
            </a:lvl2pPr>
            <a:lvl3pPr>
              <a:defRPr sz="900" b="0"/>
            </a:lvl3pPr>
            <a:lvl4pPr>
              <a:defRPr sz="900" b="0"/>
            </a:lvl4pPr>
            <a:lvl5pPr>
              <a:defRPr sz="900" b="0"/>
            </a:lvl5pPr>
          </a:lstStyle>
          <a:p>
            <a:pPr lvl="0"/>
            <a:r>
              <a:rPr lang="en-US" dirty="0" err="1" smtClean="0"/>
              <a:t>Quelle</a:t>
            </a:r>
            <a:r>
              <a:rPr lang="en-US" dirty="0" smtClean="0"/>
              <a:t>, </a:t>
            </a:r>
            <a:r>
              <a:rPr lang="en-US" dirty="0" err="1" smtClean="0"/>
              <a:t>Anmerkung</a:t>
            </a:r>
            <a:r>
              <a:rPr lang="en-US" dirty="0" smtClean="0"/>
              <a:t>, </a:t>
            </a:r>
            <a:r>
              <a:rPr lang="en-US" dirty="0" err="1" smtClean="0"/>
              <a:t>Fußnote</a:t>
            </a:r>
            <a:endParaRPr lang="en-US" dirty="0" smtClean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82521" y="715169"/>
            <a:ext cx="7910146" cy="553244"/>
          </a:xfrm>
        </p:spPr>
        <p:txBody>
          <a:bodyPr/>
          <a:lstStyle>
            <a:lvl1pPr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err="1" smtClean="0"/>
              <a:t>Untertitel</a:t>
            </a:r>
            <a:r>
              <a:rPr lang="en-US" dirty="0" smtClean="0"/>
              <a:t> [max. 2 </a:t>
            </a:r>
            <a:r>
              <a:rPr lang="en-US" dirty="0" err="1" smtClean="0"/>
              <a:t>Zeilen</a:t>
            </a:r>
            <a:r>
              <a:rPr lang="en-US" dirty="0" smtClean="0"/>
              <a:t>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282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Titel durch Klicken hinzufügen</a:t>
            </a:r>
          </a:p>
        </p:txBody>
      </p:sp>
      <p:pic>
        <p:nvPicPr>
          <p:cNvPr id="20" name="Grafik 8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1000" b="0" baseline="0" noProof="0" dirty="0" smtClean="0">
                <a:solidFill>
                  <a:srgbClr val="6E6452"/>
                </a:solidFill>
                <a:latin typeface="Arial Narrow" pitchFamily="34" charset="0"/>
              </a:rPr>
              <a:t>                   </a:t>
            </a:r>
            <a:fld id="{327115CA-E6A4-425F-BB4F-A64D48743A27}" type="slidenum">
              <a:rPr lang="de-DE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de-DE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ru-RU" smtClean="0"/>
              <a:t>Климатически нейтральная хозяйственная деятельность. Внедрение НДТ в РФ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endParaRPr lang="de-DE" noProof="0"/>
          </a:p>
        </p:txBody>
      </p:sp>
      <p:pic>
        <p:nvPicPr>
          <p:cNvPr id="17" name="Grafik 7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 10" descr="weltkugel-5-Europa-Orient.jpg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81"/>
          <a:stretch/>
        </p:blipFill>
        <p:spPr>
          <a:xfrm>
            <a:off x="0" y="0"/>
            <a:ext cx="6475451" cy="11710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16" r:id="rId7"/>
    <p:sldLayoutId id="2147483718" r:id="rId8"/>
    <p:sldLayoutId id="2147483719" r:id="rId9"/>
    <p:sldLayoutId id="2147483720" r:id="rId10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b="0" dirty="0">
                <a:solidFill>
                  <a:srgbClr val="6E6452"/>
                </a:solidFill>
                <a:latin typeface="Arial Narrow" pitchFamily="34" charset="0"/>
              </a:rPr>
              <a:t>Seite </a:t>
            </a:r>
            <a:fld id="{327115CA-E6A4-425F-BB4F-A64D48743A27}" type="slidenum">
              <a:rPr lang="de-DE" sz="1000" b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de-DE" sz="1000" b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ru-RU" noProof="0" smtClean="0"/>
              <a:t>Климатически нейтральная хозяйственная деятельность. Внедрение НДТ в РФ</a:t>
            </a:r>
            <a:endParaRPr lang="de-DE" noProof="0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689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www.good-climate.com/" TargetMode="External"/><Relationship Id="rId7" Type="http://schemas.openxmlformats.org/officeDocument/2006/relationships/image" Target="../media/image14.jpeg"/><Relationship Id="rId2" Type="http://schemas.openxmlformats.org/officeDocument/2006/relationships/hyperlink" Target="mailto:irina.korolenko@inbox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hyperlink" Target="mailto:maxim.polishchuk@giz.de" TargetMode="External"/><Relationship Id="rId4" Type="http://schemas.openxmlformats.org/officeDocument/2006/relationships/hyperlink" Target="mailto:johannes.schuhmann@giz.d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2"/>
          <p:cNvSpPr>
            <a:spLocks noGrp="1"/>
          </p:cNvSpPr>
          <p:nvPr>
            <p:ph type="ctrTitle" sz="quarter"/>
          </p:nvPr>
        </p:nvSpPr>
        <p:spPr>
          <a:xfrm>
            <a:off x="1040400" y="1395914"/>
            <a:ext cx="7034400" cy="1740812"/>
          </a:xfrm>
        </p:spPr>
        <p:txBody>
          <a:bodyPr/>
          <a:lstStyle/>
          <a:p>
            <a:r>
              <a:rPr lang="de-DE" b="1" dirty="0" smtClean="0"/>
              <a:t>Thema</a:t>
            </a:r>
            <a:br>
              <a:rPr lang="de-DE" b="1" dirty="0" smtClean="0"/>
            </a:br>
            <a:r>
              <a:rPr lang="de-DE" sz="2400" dirty="0" smtClean="0"/>
              <a:t>Partner</a:t>
            </a:r>
            <a:br>
              <a:rPr lang="de-DE" sz="2400" dirty="0" smtClean="0"/>
            </a:br>
            <a:r>
              <a:rPr lang="de-DE" sz="1800" dirty="0" smtClean="0"/>
              <a:t>Ort, Datum</a:t>
            </a:r>
            <a:endParaRPr lang="de-DE" sz="1800" dirty="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0" y="1"/>
            <a:ext cx="6236898" cy="11645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3" name="Picture 3" descr="C:\Users\Julia\Pictures\Verschiedenes 05-08\Desktop\GIZ3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04607" y="238036"/>
            <a:ext cx="2206974" cy="144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Рисунок 13" descr="F:\Повестка дня\title.jpg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951915" y="166977"/>
            <a:ext cx="1184628" cy="12881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 bwMode="auto">
          <a:xfrm>
            <a:off x="652231" y="1468107"/>
            <a:ext cx="8133063" cy="22212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 smtClean="0">
              <a:solidFill>
                <a:srgbClr val="C80F0F"/>
              </a:solidFill>
            </a:endParaRPr>
          </a:p>
          <a:p>
            <a:r>
              <a:rPr lang="ru-RU" sz="2000" dirty="0" smtClean="0">
                <a:solidFill>
                  <a:srgbClr val="C80F0F"/>
                </a:solidFill>
              </a:rPr>
              <a:t>Проект «Климатически нейтральная хозяйственная деятельность: внедрение наилучших доступных </a:t>
            </a:r>
            <a:endParaRPr lang="de-DE" sz="2000" dirty="0" smtClean="0">
              <a:solidFill>
                <a:srgbClr val="C80F0F"/>
              </a:solidFill>
            </a:endParaRPr>
          </a:p>
          <a:p>
            <a:r>
              <a:rPr lang="ru-RU" sz="2000" dirty="0" smtClean="0">
                <a:solidFill>
                  <a:srgbClr val="C80F0F"/>
                </a:solidFill>
              </a:rPr>
              <a:t>технологий (НДТ) в Российской Федерации»</a:t>
            </a:r>
            <a:endParaRPr lang="en-US" sz="2000" dirty="0" smtClean="0">
              <a:solidFill>
                <a:srgbClr val="C80F0F"/>
              </a:solidFill>
            </a:endParaRPr>
          </a:p>
          <a:p>
            <a:endParaRPr lang="en-US" sz="1400" b="0" dirty="0" smtClean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Круглый стол </a:t>
            </a:r>
            <a:r>
              <a:rPr lang="ru-RU" sz="1400" dirty="0" smtClean="0">
                <a:solidFill>
                  <a:schemeClr val="tx1"/>
                </a:solidFill>
              </a:rPr>
              <a:t>«Внедрение </a:t>
            </a:r>
            <a:r>
              <a:rPr lang="ru-RU" sz="1400" dirty="0">
                <a:solidFill>
                  <a:schemeClr val="tx1"/>
                </a:solidFill>
              </a:rPr>
              <a:t>наилучших доступных технологий (НДТ) </a:t>
            </a:r>
          </a:p>
          <a:p>
            <a:r>
              <a:rPr lang="ru-RU" sz="1400" dirty="0">
                <a:solidFill>
                  <a:schemeClr val="tx1"/>
                </a:solidFill>
              </a:rPr>
              <a:t>в регионах Сибирского федерального округа</a:t>
            </a:r>
            <a:r>
              <a:rPr lang="ru-RU" sz="1400" dirty="0" smtClean="0">
                <a:solidFill>
                  <a:schemeClr val="tx1"/>
                </a:solidFill>
              </a:rPr>
              <a:t>»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01</a:t>
            </a:r>
            <a:r>
              <a:rPr lang="ru-RU" sz="1400" dirty="0" smtClean="0">
                <a:solidFill>
                  <a:schemeClr val="tx1"/>
                </a:solidFill>
              </a:rPr>
              <a:t> июня </a:t>
            </a:r>
            <a:r>
              <a:rPr lang="ru-RU" sz="1400" dirty="0">
                <a:solidFill>
                  <a:schemeClr val="tx1"/>
                </a:solidFill>
              </a:rPr>
              <a:t>2017</a:t>
            </a:r>
          </a:p>
          <a:p>
            <a:endParaRPr lang="en-US" sz="1400" b="0" dirty="0" smtClean="0">
              <a:solidFill>
                <a:schemeClr val="tx1"/>
              </a:solidFill>
            </a:endParaRPr>
          </a:p>
          <a:p>
            <a:endParaRPr lang="de-DE" sz="1400" b="0" dirty="0" smtClean="0">
              <a:solidFill>
                <a:schemeClr val="tx1"/>
              </a:solidFill>
            </a:endParaRPr>
          </a:p>
        </p:txBody>
      </p:sp>
      <p:pic>
        <p:nvPicPr>
          <p:cNvPr id="14338" name="Picture 2" descr="http://www.good-climate.com/slider/images/2/Ryzhkov-8062-I.jpg"/>
          <p:cNvPicPr>
            <a:picLocks noChangeAspect="1" noChangeArrowheads="1"/>
          </p:cNvPicPr>
          <p:nvPr/>
        </p:nvPicPr>
        <p:blipFill>
          <a:blip r:embed="rId5" cstate="print"/>
          <a:srcRect l="19435" t="27844" b="10977"/>
          <a:stretch>
            <a:fillRect/>
          </a:stretch>
        </p:blipFill>
        <p:spPr bwMode="auto">
          <a:xfrm>
            <a:off x="652231" y="3615091"/>
            <a:ext cx="6517849" cy="255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5299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Рисунок 61" descr="F:\Повестка дня\tit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158986" y="4882918"/>
            <a:ext cx="1092559" cy="118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" name="Picture 2" descr="C:\Users\Schumann\Documents\Johannes\Projekt BVT\Logos\gizlogo-unternehmen-de-rgb-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67" y="3428927"/>
            <a:ext cx="1796310" cy="74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Schumann\Documents\Johannes\Projekt BVT\Logos\BMUB_Office_Farbe_de_auftra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73" y="5101242"/>
            <a:ext cx="1639789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10015" y="6613889"/>
            <a:ext cx="5231621" cy="24411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000" spc="70" dirty="0" smtClean="0">
                <a:solidFill>
                  <a:srgbClr val="6E6452"/>
                </a:solidFill>
                <a:latin typeface="Arial Narrow" pitchFamily="34" charset="0"/>
              </a:rPr>
              <a:t>Климатически нейтральная хозяйственная деятельность: внедрение НДТ в РФ</a:t>
            </a:r>
            <a:endParaRPr lang="de-DE" sz="100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5170498" y="1993539"/>
            <a:ext cx="3496867" cy="21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1600"/>
              </a:lnSpc>
              <a:buFont typeface="Arial" charset="0"/>
              <a:buNone/>
            </a:pPr>
            <a:r>
              <a:rPr lang="ru-RU" sz="1200" dirty="0"/>
              <a:t>Описание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endParaRPr lang="en-GB" sz="1600" b="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453963" y="1563598"/>
            <a:ext cx="8601363" cy="715817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400" dirty="0">
                <a:solidFill>
                  <a:srgbClr val="C00000"/>
                </a:solidFill>
              </a:rPr>
              <a:t>Наша цель </a:t>
            </a:r>
            <a:r>
              <a:rPr lang="en-US" sz="1400" dirty="0">
                <a:solidFill>
                  <a:srgbClr val="C00000"/>
                </a:solidFill>
              </a:rPr>
              <a:t>|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Наращивание </a:t>
            </a:r>
            <a:r>
              <a:rPr lang="ru-RU" sz="1400" b="0" dirty="0">
                <a:solidFill>
                  <a:schemeClr val="tx1"/>
                </a:solidFill>
              </a:rPr>
              <a:t>потенциала </a:t>
            </a:r>
            <a:r>
              <a:rPr lang="ru-RU" sz="1400" b="0" dirty="0" smtClean="0">
                <a:solidFill>
                  <a:schemeClr val="tx1"/>
                </a:solidFill>
              </a:rPr>
              <a:t>государства и </a:t>
            </a:r>
            <a:r>
              <a:rPr lang="ru-RU" sz="1400" b="0" dirty="0">
                <a:solidFill>
                  <a:schemeClr val="tx1"/>
                </a:solidFill>
              </a:rPr>
              <a:t>бизнеса для внедрения НДТ в </a:t>
            </a:r>
            <a:r>
              <a:rPr lang="ru-RU" sz="1400" b="0" dirty="0" smtClean="0">
                <a:solidFill>
                  <a:schemeClr val="tx1"/>
                </a:solidFill>
              </a:rPr>
              <a:t>России</a:t>
            </a:r>
            <a:endParaRPr lang="ru-RU" sz="1400" b="0" dirty="0">
              <a:solidFill>
                <a:schemeClr val="tx1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446012" y="1102507"/>
            <a:ext cx="7776000" cy="42737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Мы работаем для Вас!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164740" y="2259329"/>
            <a:ext cx="3569758" cy="1190653"/>
            <a:chOff x="5377522" y="2183160"/>
            <a:chExt cx="3569758" cy="1190653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5377522" y="2183160"/>
              <a:ext cx="3564000" cy="1190653"/>
              <a:chOff x="4994648" y="2212378"/>
              <a:chExt cx="3744000" cy="1190653"/>
            </a:xfrm>
          </p:grpSpPr>
          <p:sp>
            <p:nvSpPr>
              <p:cNvPr id="28" name="Rectangle 4"/>
              <p:cNvSpPr>
                <a:spLocks noChangeArrowheads="1"/>
              </p:cNvSpPr>
              <p:nvPr/>
            </p:nvSpPr>
            <p:spPr bwMode="auto">
              <a:xfrm>
                <a:off x="4994648" y="2503031"/>
                <a:ext cx="3744000" cy="900000"/>
              </a:xfrm>
              <a:prstGeom prst="rect">
                <a:avLst/>
              </a:prstGeom>
              <a:noFill/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72000" rIns="72000"/>
              <a:lstStyle/>
              <a:p>
                <a:pPr>
                  <a:spcBef>
                    <a:spcPts val="0"/>
                  </a:spcBef>
                  <a:spcAft>
                    <a:spcPts val="900"/>
                  </a:spcAft>
                </a:pPr>
                <a:endParaRPr lang="ru-RU" sz="1500" b="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4994648" y="2212378"/>
                <a:ext cx="3744000" cy="419744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72000" rIns="72000"/>
              <a:lstStyle/>
              <a:p>
                <a:pPr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ru-RU" sz="1800" b="0" dirty="0">
                    <a:solidFill>
                      <a:srgbClr val="C00000"/>
                    </a:solidFill>
                  </a:rPr>
                  <a:t>Заказчик </a:t>
                </a:r>
                <a:r>
                  <a:rPr lang="ru-RU" sz="1800" b="0" dirty="0" smtClean="0">
                    <a:solidFill>
                      <a:srgbClr val="C00000"/>
                    </a:solidFill>
                  </a:rPr>
                  <a:t>проекта</a:t>
                </a:r>
                <a:endParaRPr lang="ru-RU" sz="1800" b="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5383280" y="2602904"/>
              <a:ext cx="3564000" cy="7685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2000" rIns="72000"/>
            <a:lstStyle/>
            <a:p>
              <a:pPr>
                <a:spcBef>
                  <a:spcPts val="0"/>
                </a:spcBef>
                <a:spcAft>
                  <a:spcPts val="900"/>
                </a:spcAft>
              </a:pPr>
              <a:r>
                <a:rPr lang="ru-RU" sz="1400" b="0" dirty="0" smtClean="0">
                  <a:solidFill>
                    <a:schemeClr val="tx1"/>
                  </a:solidFill>
                </a:rPr>
                <a:t>Министерство </a:t>
              </a:r>
              <a:r>
                <a:rPr lang="ru-RU" sz="1400" b="0" dirty="0">
                  <a:solidFill>
                    <a:schemeClr val="tx1"/>
                  </a:solidFill>
                </a:rPr>
                <a:t>экологии, охраны природы, </a:t>
              </a:r>
              <a:r>
                <a:rPr lang="ru-RU" sz="1400" b="0" dirty="0" smtClean="0">
                  <a:solidFill>
                    <a:schemeClr val="tx1"/>
                  </a:solidFill>
                </a:rPr>
                <a:t>строительства </a:t>
              </a:r>
              <a:r>
                <a:rPr lang="ru-RU" sz="1400" b="0" dirty="0">
                  <a:solidFill>
                    <a:schemeClr val="tx1"/>
                  </a:solidFill>
                </a:rPr>
                <a:t>и безопасности ядерных реакторов ФРГ</a:t>
              </a:r>
              <a:endParaRPr lang="ru-RU" sz="1400" b="0" dirty="0" smtClean="0">
                <a:solidFill>
                  <a:schemeClr val="tx1"/>
                </a:solidFill>
              </a:endParaRPr>
            </a:p>
            <a:p>
              <a:endParaRPr lang="nl-NL" sz="15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2"/>
          <p:cNvGrpSpPr>
            <a:grpSpLocks noChangeAspect="1"/>
          </p:cNvGrpSpPr>
          <p:nvPr/>
        </p:nvGrpSpPr>
        <p:grpSpPr>
          <a:xfrm>
            <a:off x="562920" y="2259329"/>
            <a:ext cx="4258770" cy="3852000"/>
            <a:chOff x="562928" y="2377437"/>
            <a:chExt cx="3667125" cy="3316868"/>
          </a:xfrm>
          <a:noFill/>
        </p:grpSpPr>
        <p:sp>
          <p:nvSpPr>
            <p:cNvPr id="39" name="Rectangle 14"/>
            <p:cNvSpPr>
              <a:spLocks noChangeArrowheads="1"/>
            </p:cNvSpPr>
            <p:nvPr/>
          </p:nvSpPr>
          <p:spPr bwMode="auto">
            <a:xfrm>
              <a:off x="562928" y="2377437"/>
              <a:ext cx="3667125" cy="3316868"/>
            </a:xfrm>
            <a:prstGeom prst="rect">
              <a:avLst/>
            </a:prstGeom>
            <a:grpFill/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spcAft>
                  <a:spcPct val="0"/>
                </a:spcAft>
                <a:buSzTx/>
              </a:pPr>
              <a:endParaRPr lang="nl-NL" sz="1400" b="1">
                <a:solidFill>
                  <a:schemeClr val="tx1"/>
                </a:solidFill>
              </a:endParaRPr>
            </a:p>
          </p:txBody>
        </p:sp>
        <p:sp>
          <p:nvSpPr>
            <p:cNvPr id="40" name="AutoShape 15"/>
            <p:cNvSpPr>
              <a:spLocks noChangeAspect="1" noChangeArrowheads="1" noTextEdit="1"/>
            </p:cNvSpPr>
            <p:nvPr/>
          </p:nvSpPr>
          <p:spPr bwMode="auto">
            <a:xfrm>
              <a:off x="778828" y="2499043"/>
              <a:ext cx="3241675" cy="29606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76838" tIns="76838" rIns="76838" bIns="76838" anchor="ctr" anchorCtr="1"/>
            <a:lstStyle/>
            <a:p>
              <a:endParaRPr lang="de-DE"/>
            </a:p>
          </p:txBody>
        </p:sp>
        <p:sp>
          <p:nvSpPr>
            <p:cNvPr id="43" name="Text Box 22"/>
            <p:cNvSpPr txBox="1">
              <a:spLocks noChangeArrowheads="1"/>
            </p:cNvSpPr>
            <p:nvPr/>
          </p:nvSpPr>
          <p:spPr bwMode="auto">
            <a:xfrm>
              <a:off x="2302828" y="5067618"/>
              <a:ext cx="220662" cy="1539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76838" tIns="76838" rIns="76838" bIns="76838" anchor="ctr" anchorCtr="1"/>
            <a:lstStyle/>
            <a:p>
              <a:pPr algn="l" defTabSz="839788" eaLnBrk="0" hangingPunct="0">
                <a:spcBef>
                  <a:spcPct val="50000"/>
                </a:spcBef>
                <a:spcAft>
                  <a:spcPct val="0"/>
                </a:spcAft>
                <a:buSzTx/>
              </a:pPr>
              <a:r>
                <a:rPr lang="en-GB" sz="240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44" name="Text Box 23"/>
            <p:cNvSpPr txBox="1">
              <a:spLocks noChangeArrowheads="1"/>
            </p:cNvSpPr>
            <p:nvPr/>
          </p:nvSpPr>
          <p:spPr bwMode="auto">
            <a:xfrm>
              <a:off x="2302828" y="4480243"/>
              <a:ext cx="220662" cy="1555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76838" tIns="76838" rIns="76838" bIns="76838" anchor="ctr" anchorCtr="1"/>
            <a:lstStyle/>
            <a:p>
              <a:pPr algn="l" defTabSz="839788" eaLnBrk="0" hangingPunct="0">
                <a:spcBef>
                  <a:spcPct val="50000"/>
                </a:spcBef>
                <a:spcAft>
                  <a:spcPct val="0"/>
                </a:spcAft>
                <a:buSzTx/>
              </a:pPr>
              <a:r>
                <a:rPr lang="en-GB" sz="24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45" name="Freeform 36"/>
            <p:cNvSpPr>
              <a:spLocks noChangeAspect="1"/>
            </p:cNvSpPr>
            <p:nvPr/>
          </p:nvSpPr>
          <p:spPr bwMode="auto">
            <a:xfrm rot="10800000">
              <a:off x="1586834" y="4054325"/>
              <a:ext cx="1598429" cy="1487941"/>
            </a:xfrm>
            <a:custGeom>
              <a:avLst/>
              <a:gdLst>
                <a:gd name="T0" fmla="*/ 1377950 w 1736"/>
                <a:gd name="T1" fmla="*/ 1282700 h 1503"/>
                <a:gd name="T2" fmla="*/ 688181 w 1736"/>
                <a:gd name="T3" fmla="*/ 0 h 1503"/>
                <a:gd name="T4" fmla="*/ 0 w 1736"/>
                <a:gd name="T5" fmla="*/ 1282700 h 1503"/>
                <a:gd name="T6" fmla="*/ 1377950 w 1736"/>
                <a:gd name="T7" fmla="*/ 1282700 h 15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6"/>
                <a:gd name="T13" fmla="*/ 0 h 1503"/>
                <a:gd name="T14" fmla="*/ 1736 w 1736"/>
                <a:gd name="T15" fmla="*/ 1503 h 15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6" h="1503">
                  <a:moveTo>
                    <a:pt x="1736" y="1503"/>
                  </a:moveTo>
                  <a:lnTo>
                    <a:pt x="867" y="0"/>
                  </a:lnTo>
                  <a:lnTo>
                    <a:pt x="0" y="1503"/>
                  </a:lnTo>
                  <a:lnTo>
                    <a:pt x="1736" y="1503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6838" tIns="76838" rIns="76838" bIns="76838" anchor="ctr" anchorCtr="1"/>
            <a:lstStyle/>
            <a:p>
              <a:endParaRPr lang="de-DE"/>
            </a:p>
          </p:txBody>
        </p:sp>
        <p:sp>
          <p:nvSpPr>
            <p:cNvPr id="46" name="Freeform 38"/>
            <p:cNvSpPr>
              <a:spLocks noChangeAspect="1"/>
            </p:cNvSpPr>
            <p:nvPr/>
          </p:nvSpPr>
          <p:spPr bwMode="auto">
            <a:xfrm>
              <a:off x="728773" y="4070130"/>
              <a:ext cx="1598429" cy="1487941"/>
            </a:xfrm>
            <a:custGeom>
              <a:avLst/>
              <a:gdLst>
                <a:gd name="T0" fmla="*/ 1377950 w 1736"/>
                <a:gd name="T1" fmla="*/ 1282700 h 1503"/>
                <a:gd name="T2" fmla="*/ 688181 w 1736"/>
                <a:gd name="T3" fmla="*/ 0 h 1503"/>
                <a:gd name="T4" fmla="*/ 0 w 1736"/>
                <a:gd name="T5" fmla="*/ 1282700 h 1503"/>
                <a:gd name="T6" fmla="*/ 1377950 w 1736"/>
                <a:gd name="T7" fmla="*/ 1282700 h 15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6"/>
                <a:gd name="T13" fmla="*/ 0 h 1503"/>
                <a:gd name="T14" fmla="*/ 1736 w 1736"/>
                <a:gd name="T15" fmla="*/ 1503 h 15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6" h="1503">
                  <a:moveTo>
                    <a:pt x="1736" y="1503"/>
                  </a:moveTo>
                  <a:lnTo>
                    <a:pt x="867" y="0"/>
                  </a:lnTo>
                  <a:lnTo>
                    <a:pt x="0" y="1503"/>
                  </a:lnTo>
                  <a:lnTo>
                    <a:pt x="1736" y="1503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76838" tIns="76838" rIns="76838" bIns="76838" anchor="ctr" anchorCtr="1"/>
            <a:lstStyle/>
            <a:p>
              <a:endParaRPr lang="de-DE"/>
            </a:p>
          </p:txBody>
        </p:sp>
        <p:sp>
          <p:nvSpPr>
            <p:cNvPr id="47" name="Freeform 39"/>
            <p:cNvSpPr>
              <a:spLocks noChangeAspect="1"/>
            </p:cNvSpPr>
            <p:nvPr/>
          </p:nvSpPr>
          <p:spPr bwMode="auto">
            <a:xfrm>
              <a:off x="2469512" y="4070130"/>
              <a:ext cx="1598429" cy="1487941"/>
            </a:xfrm>
            <a:custGeom>
              <a:avLst/>
              <a:gdLst>
                <a:gd name="T0" fmla="*/ 1377950 w 1736"/>
                <a:gd name="T1" fmla="*/ 1282700 h 1503"/>
                <a:gd name="T2" fmla="*/ 688181 w 1736"/>
                <a:gd name="T3" fmla="*/ 0 h 1503"/>
                <a:gd name="T4" fmla="*/ 0 w 1736"/>
                <a:gd name="T5" fmla="*/ 1282700 h 1503"/>
                <a:gd name="T6" fmla="*/ 1377950 w 1736"/>
                <a:gd name="T7" fmla="*/ 1282700 h 15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6"/>
                <a:gd name="T13" fmla="*/ 0 h 1503"/>
                <a:gd name="T14" fmla="*/ 1736 w 1736"/>
                <a:gd name="T15" fmla="*/ 1503 h 15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6" h="1503">
                  <a:moveTo>
                    <a:pt x="1736" y="1503"/>
                  </a:moveTo>
                  <a:lnTo>
                    <a:pt x="867" y="0"/>
                  </a:lnTo>
                  <a:lnTo>
                    <a:pt x="0" y="1503"/>
                  </a:lnTo>
                  <a:lnTo>
                    <a:pt x="1736" y="1503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76838" tIns="76838" rIns="76838" bIns="76838" anchor="ctr" anchorCtr="1"/>
            <a:lstStyle/>
            <a:p>
              <a:endParaRPr lang="de-DE"/>
            </a:p>
          </p:txBody>
        </p:sp>
        <p:sp>
          <p:nvSpPr>
            <p:cNvPr id="53" name="Text Box 40"/>
            <p:cNvSpPr txBox="1">
              <a:spLocks noChangeArrowheads="1"/>
            </p:cNvSpPr>
            <p:nvPr/>
          </p:nvSpPr>
          <p:spPr bwMode="auto">
            <a:xfrm>
              <a:off x="2291715" y="4216718"/>
              <a:ext cx="222250" cy="1539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76838" tIns="76838" rIns="76838" bIns="76838" anchor="ctr" anchorCtr="1"/>
            <a:lstStyle/>
            <a:p>
              <a:pPr algn="l" defTabSz="839788" eaLnBrk="0" hangingPunct="0">
                <a:spcBef>
                  <a:spcPct val="50000"/>
                </a:spcBef>
                <a:spcAft>
                  <a:spcPct val="0"/>
                </a:spcAft>
                <a:buSzTx/>
              </a:pPr>
              <a:endParaRPr lang="en-GB" sz="2400" dirty="0">
                <a:solidFill>
                  <a:schemeClr val="bg1"/>
                </a:solidFill>
              </a:endParaRPr>
            </a:p>
          </p:txBody>
        </p:sp>
        <p:sp>
          <p:nvSpPr>
            <p:cNvPr id="41" name="Freeform 19"/>
            <p:cNvSpPr>
              <a:spLocks noChangeAspect="1"/>
            </p:cNvSpPr>
            <p:nvPr/>
          </p:nvSpPr>
          <p:spPr bwMode="auto">
            <a:xfrm>
              <a:off x="1600944" y="2497455"/>
              <a:ext cx="1598429" cy="1487941"/>
            </a:xfrm>
            <a:custGeom>
              <a:avLst/>
              <a:gdLst>
                <a:gd name="T0" fmla="*/ 1377950 w 1736"/>
                <a:gd name="T1" fmla="*/ 1282700 h 1503"/>
                <a:gd name="T2" fmla="*/ 688181 w 1736"/>
                <a:gd name="T3" fmla="*/ 0 h 1503"/>
                <a:gd name="T4" fmla="*/ 0 w 1736"/>
                <a:gd name="T5" fmla="*/ 1282700 h 1503"/>
                <a:gd name="T6" fmla="*/ 1377950 w 1736"/>
                <a:gd name="T7" fmla="*/ 1282700 h 15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6"/>
                <a:gd name="T13" fmla="*/ 0 h 1503"/>
                <a:gd name="T14" fmla="*/ 1736 w 1736"/>
                <a:gd name="T15" fmla="*/ 1503 h 15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6" h="1503">
                  <a:moveTo>
                    <a:pt x="1736" y="1503"/>
                  </a:moveTo>
                  <a:lnTo>
                    <a:pt x="867" y="0"/>
                  </a:lnTo>
                  <a:lnTo>
                    <a:pt x="0" y="1503"/>
                  </a:lnTo>
                  <a:lnTo>
                    <a:pt x="1736" y="1503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76838" tIns="76838" rIns="76838" bIns="76838" anchor="ctr" anchorCtr="1"/>
            <a:lstStyle/>
            <a:p>
              <a:endParaRPr lang="de-DE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5164740" y="3590002"/>
            <a:ext cx="3569758" cy="1190653"/>
            <a:chOff x="5377522" y="2183160"/>
            <a:chExt cx="3569758" cy="1190653"/>
          </a:xfrm>
        </p:grpSpPr>
        <p:grpSp>
          <p:nvGrpSpPr>
            <p:cNvPr id="84" name="Группа 83"/>
            <p:cNvGrpSpPr/>
            <p:nvPr/>
          </p:nvGrpSpPr>
          <p:grpSpPr>
            <a:xfrm>
              <a:off x="5377522" y="2183160"/>
              <a:ext cx="3564000" cy="1190653"/>
              <a:chOff x="4994648" y="2212378"/>
              <a:chExt cx="3744000" cy="1190653"/>
            </a:xfrm>
          </p:grpSpPr>
          <p:sp>
            <p:nvSpPr>
              <p:cNvPr id="86" name="Rectangle 4"/>
              <p:cNvSpPr>
                <a:spLocks noChangeArrowheads="1"/>
              </p:cNvSpPr>
              <p:nvPr/>
            </p:nvSpPr>
            <p:spPr bwMode="auto">
              <a:xfrm>
                <a:off x="4994648" y="2503031"/>
                <a:ext cx="3744000" cy="900000"/>
              </a:xfrm>
              <a:prstGeom prst="rect">
                <a:avLst/>
              </a:prstGeom>
              <a:noFill/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72000" rIns="72000"/>
              <a:lstStyle/>
              <a:p>
                <a:pPr>
                  <a:spcBef>
                    <a:spcPts val="0"/>
                  </a:spcBef>
                  <a:spcAft>
                    <a:spcPts val="900"/>
                  </a:spcAft>
                </a:pPr>
                <a:endParaRPr lang="ru-RU" sz="1500" b="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tangle 4"/>
              <p:cNvSpPr>
                <a:spLocks noChangeArrowheads="1"/>
              </p:cNvSpPr>
              <p:nvPr/>
            </p:nvSpPr>
            <p:spPr bwMode="auto">
              <a:xfrm>
                <a:off x="4994648" y="2212378"/>
                <a:ext cx="3744000" cy="419744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72000" rIns="72000"/>
              <a:lstStyle/>
              <a:p>
                <a:pPr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ru-RU" sz="1800" b="0" dirty="0" smtClean="0">
                    <a:solidFill>
                      <a:srgbClr val="C00000"/>
                    </a:solidFill>
                  </a:rPr>
                  <a:t>Партнер</a:t>
                </a:r>
                <a:endParaRPr lang="ru-RU" sz="1800" b="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5383280" y="2602904"/>
              <a:ext cx="3564000" cy="7685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2000" rIns="72000"/>
            <a:lstStyle/>
            <a:p>
              <a:pPr>
                <a:spcBef>
                  <a:spcPts val="0"/>
                </a:spcBef>
                <a:spcAft>
                  <a:spcPts val="900"/>
                </a:spcAft>
              </a:pPr>
              <a:r>
                <a:rPr lang="ru-RU" sz="1400" b="0" dirty="0">
                  <a:solidFill>
                    <a:schemeClr val="tx1"/>
                  </a:solidFill>
                </a:rPr>
                <a:t>Министерство природных ресурсов и экологии Российской </a:t>
              </a:r>
              <a:r>
                <a:rPr lang="ru-RU" sz="1400" b="0" dirty="0" smtClean="0">
                  <a:solidFill>
                    <a:schemeClr val="tx1"/>
                  </a:solidFill>
                </a:rPr>
                <a:t>Федерации</a:t>
              </a:r>
              <a:endParaRPr lang="ru-RU" sz="14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5164740" y="4920676"/>
            <a:ext cx="3569758" cy="1190653"/>
            <a:chOff x="5377522" y="2183160"/>
            <a:chExt cx="3569758" cy="1190653"/>
          </a:xfrm>
        </p:grpSpPr>
        <p:grpSp>
          <p:nvGrpSpPr>
            <p:cNvPr id="89" name="Группа 88"/>
            <p:cNvGrpSpPr/>
            <p:nvPr/>
          </p:nvGrpSpPr>
          <p:grpSpPr>
            <a:xfrm>
              <a:off x="5377522" y="2183160"/>
              <a:ext cx="3564000" cy="1190653"/>
              <a:chOff x="4994648" y="2212378"/>
              <a:chExt cx="3744000" cy="1190653"/>
            </a:xfrm>
          </p:grpSpPr>
          <p:sp>
            <p:nvSpPr>
              <p:cNvPr id="91" name="Rectangle 4"/>
              <p:cNvSpPr>
                <a:spLocks noChangeArrowheads="1"/>
              </p:cNvSpPr>
              <p:nvPr/>
            </p:nvSpPr>
            <p:spPr bwMode="auto">
              <a:xfrm>
                <a:off x="4994648" y="2503031"/>
                <a:ext cx="3744000" cy="900000"/>
              </a:xfrm>
              <a:prstGeom prst="rect">
                <a:avLst/>
              </a:prstGeom>
              <a:noFill/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72000" rIns="72000"/>
              <a:lstStyle/>
              <a:p>
                <a:pPr>
                  <a:spcBef>
                    <a:spcPts val="0"/>
                  </a:spcBef>
                  <a:spcAft>
                    <a:spcPts val="900"/>
                  </a:spcAft>
                </a:pPr>
                <a:endParaRPr lang="ru-RU" sz="1500" b="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4994648" y="2212378"/>
                <a:ext cx="3744000" cy="419744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72000" rIns="72000"/>
              <a:lstStyle/>
              <a:p>
                <a:pPr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ru-RU" sz="1800" b="0" dirty="0">
                    <a:solidFill>
                      <a:srgbClr val="C00000"/>
                    </a:solidFill>
                  </a:rPr>
                  <a:t>Реализация </a:t>
                </a:r>
                <a:r>
                  <a:rPr lang="ru-RU" sz="1800" b="0" dirty="0" smtClean="0">
                    <a:solidFill>
                      <a:srgbClr val="C00000"/>
                    </a:solidFill>
                  </a:rPr>
                  <a:t>проекта</a:t>
                </a:r>
                <a:endParaRPr lang="ru-RU" sz="1800" b="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0" name="Rectangle 4"/>
            <p:cNvSpPr>
              <a:spLocks noChangeArrowheads="1"/>
            </p:cNvSpPr>
            <p:nvPr/>
          </p:nvSpPr>
          <p:spPr bwMode="auto">
            <a:xfrm>
              <a:off x="5383280" y="2602904"/>
              <a:ext cx="3564000" cy="7685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2000" rIns="72000"/>
            <a:lstStyle/>
            <a:p>
              <a:pPr>
                <a:spcBef>
                  <a:spcPts val="0"/>
                </a:spcBef>
                <a:spcAft>
                  <a:spcPts val="900"/>
                </a:spcAft>
              </a:pPr>
              <a:r>
                <a:rPr lang="ru-RU" sz="1400" b="0" dirty="0">
                  <a:solidFill>
                    <a:schemeClr val="tx1"/>
                  </a:solidFill>
                </a:rPr>
                <a:t>GIZ - Немецкое общество по международному сотрудничеству (Германия</a:t>
              </a:r>
              <a:r>
                <a:rPr lang="ru-RU" sz="1400" b="0" dirty="0" smtClean="0">
                  <a:solidFill>
                    <a:schemeClr val="tx1"/>
                  </a:solidFill>
                </a:rPr>
                <a:t>)</a:t>
              </a:r>
              <a:endParaRPr lang="ru-RU" sz="14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603382" y="1981994"/>
            <a:ext cx="4568190" cy="1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ts val="1600"/>
              </a:lnSpc>
              <a:buFont typeface="Arial" charset="0"/>
              <a:buNone/>
            </a:pPr>
            <a:r>
              <a:rPr lang="ru-RU" sz="1200" dirty="0" smtClean="0"/>
              <a:t>Заказчик. Партнер. Оператор.</a:t>
            </a:r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70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0" y="6581001"/>
            <a:ext cx="5172364" cy="246221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Климатически нейтральная хозяйственная деятельность: внедрение НДТ в РФ</a:t>
            </a:r>
            <a:endParaRPr lang="en-GB" dirty="0"/>
          </a:p>
        </p:txBody>
      </p:sp>
      <p:pic>
        <p:nvPicPr>
          <p:cNvPr id="13" name="Picture 30" descr="Weltweit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455" y="1407726"/>
            <a:ext cx="1662545" cy="124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1" descr="Weltweit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1455" y="2807684"/>
            <a:ext cx="1662545" cy="124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Grafik 6" descr="gtz-foto-139-tr-bauwesen-jb.jpg"/>
          <p:cNvPicPr>
            <a:picLocks noChangeAspect="1"/>
          </p:cNvPicPr>
          <p:nvPr/>
        </p:nvPicPr>
        <p:blipFill>
          <a:blip r:embed="rId4" cstate="print"/>
          <a:srcRect l="7141" r="3822"/>
          <a:stretch>
            <a:fillRect/>
          </a:stretch>
        </p:blipFill>
        <p:spPr>
          <a:xfrm>
            <a:off x="7487143" y="4190417"/>
            <a:ext cx="1656857" cy="1235948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94845" y="1083477"/>
            <a:ext cx="7776000" cy="90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dirty="0" smtClean="0">
                <a:solidFill>
                  <a:srgbClr val="C00000"/>
                </a:solidFill>
              </a:rPr>
              <a:t>Немецкое общество по международному сотрудничеству (</a:t>
            </a:r>
            <a:r>
              <a:rPr lang="en-US" dirty="0" smtClean="0">
                <a:solidFill>
                  <a:srgbClr val="C00000"/>
                </a:solidFill>
              </a:rPr>
              <a:t>GIZ GmbH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b="1" kern="0" dirty="0">
              <a:solidFill>
                <a:srgbClr val="C00000"/>
              </a:solidFill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498516" y="2062179"/>
            <a:ext cx="6916678" cy="405765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285750" indent="-285750">
              <a:buFont typeface="Wingdings" charset="2"/>
              <a:buChar char="ü"/>
            </a:pPr>
            <a:r>
              <a:rPr lang="ru-RU" sz="1700" b="0" dirty="0">
                <a:solidFill>
                  <a:srgbClr val="000000"/>
                </a:solidFill>
              </a:rPr>
              <a:t>Германская </a:t>
            </a:r>
            <a:r>
              <a:rPr lang="ru-RU" sz="1700" b="0" dirty="0" smtClean="0">
                <a:solidFill>
                  <a:srgbClr val="000000"/>
                </a:solidFill>
              </a:rPr>
              <a:t>государственная </a:t>
            </a:r>
            <a:r>
              <a:rPr lang="ru-RU" sz="1700" b="0" dirty="0">
                <a:solidFill>
                  <a:srgbClr val="000000"/>
                </a:solidFill>
              </a:rPr>
              <a:t>компания, оказывающая </a:t>
            </a:r>
            <a:r>
              <a:rPr lang="ru-RU" sz="1700" b="0" dirty="0" smtClean="0">
                <a:solidFill>
                  <a:srgbClr val="000000"/>
                </a:solidFill>
              </a:rPr>
              <a:t>поддержку правительству </a:t>
            </a:r>
            <a:r>
              <a:rPr lang="ru-RU" sz="1700" b="0" dirty="0">
                <a:solidFill>
                  <a:srgbClr val="000000"/>
                </a:solidFill>
              </a:rPr>
              <a:t>ФРГ при реализации задач в сфере международного сотрудничества в целях содействия устойчивому развитию.</a:t>
            </a:r>
          </a:p>
          <a:p>
            <a:pPr marL="285750" indent="-285750">
              <a:buFont typeface="Wingdings" charset="2"/>
              <a:buChar char="ü"/>
            </a:pPr>
            <a:r>
              <a:rPr lang="ru-RU" sz="1700" b="0" dirty="0">
                <a:solidFill>
                  <a:srgbClr val="000000"/>
                </a:solidFill>
              </a:rPr>
              <a:t>Основным заказчиком является Федеральное министерство </a:t>
            </a:r>
            <a:r>
              <a:rPr lang="ru-RU" sz="1700" b="0" dirty="0" smtClean="0">
                <a:solidFill>
                  <a:srgbClr val="000000"/>
                </a:solidFill>
              </a:rPr>
              <a:t>экономического </a:t>
            </a:r>
            <a:r>
              <a:rPr lang="ru-RU" sz="1700" b="0" dirty="0">
                <a:solidFill>
                  <a:srgbClr val="000000"/>
                </a:solidFill>
              </a:rPr>
              <a:t>сотрудничества и развития ФРГ. 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700" b="0" dirty="0">
                <a:solidFill>
                  <a:srgbClr val="000000"/>
                </a:solidFill>
              </a:rPr>
              <a:t>GIZ </a:t>
            </a:r>
            <a:r>
              <a:rPr lang="ru-RU" sz="1700" b="0" dirty="0">
                <a:solidFill>
                  <a:srgbClr val="000000"/>
                </a:solidFill>
              </a:rPr>
              <a:t>действует по поручению федеральных ведомств,</a:t>
            </a:r>
            <a:r>
              <a:rPr lang="de-DE" sz="1700" b="0" dirty="0">
                <a:solidFill>
                  <a:srgbClr val="000000"/>
                </a:solidFill>
              </a:rPr>
              <a:t> </a:t>
            </a:r>
            <a:r>
              <a:rPr lang="ru-RU" sz="1700" b="0" dirty="0">
                <a:solidFill>
                  <a:srgbClr val="000000"/>
                </a:solidFill>
              </a:rPr>
              <a:t>земель</a:t>
            </a:r>
            <a:r>
              <a:rPr lang="de-DE" sz="1700" b="0" dirty="0">
                <a:solidFill>
                  <a:srgbClr val="000000"/>
                </a:solidFill>
              </a:rPr>
              <a:t>,</a:t>
            </a:r>
            <a:r>
              <a:rPr lang="ru-RU" sz="1700" b="0" dirty="0">
                <a:solidFill>
                  <a:srgbClr val="000000"/>
                </a:solidFill>
              </a:rPr>
              <a:t> </a:t>
            </a:r>
            <a:r>
              <a:rPr lang="ru-RU" sz="1700" b="0" dirty="0" smtClean="0">
                <a:solidFill>
                  <a:srgbClr val="000000"/>
                </a:solidFill>
              </a:rPr>
              <a:t>муниципальных </a:t>
            </a:r>
            <a:r>
              <a:rPr lang="ru-RU" sz="1700" b="0" dirty="0">
                <a:solidFill>
                  <a:srgbClr val="000000"/>
                </a:solidFill>
              </a:rPr>
              <a:t>образований ФРГ и других </a:t>
            </a:r>
            <a:r>
              <a:rPr lang="ru-RU" sz="1700" b="0" dirty="0" smtClean="0">
                <a:solidFill>
                  <a:srgbClr val="000000"/>
                </a:solidFill>
              </a:rPr>
              <a:t>государственных </a:t>
            </a:r>
            <a:r>
              <a:rPr lang="ru-RU" sz="1700" b="0" dirty="0">
                <a:solidFill>
                  <a:srgbClr val="000000"/>
                </a:solidFill>
              </a:rPr>
              <a:t>и частных </a:t>
            </a:r>
            <a:r>
              <a:rPr lang="ru-RU" sz="1700" b="0" dirty="0" smtClean="0">
                <a:solidFill>
                  <a:srgbClr val="000000"/>
                </a:solidFill>
              </a:rPr>
              <a:t>заказчиков</a:t>
            </a:r>
            <a:r>
              <a:rPr lang="ru-RU" sz="1700" b="0" dirty="0">
                <a:solidFill>
                  <a:srgbClr val="000000"/>
                </a:solidFill>
              </a:rPr>
              <a:t>, например правительств других стран, Европейской Комиссии, </a:t>
            </a:r>
            <a:r>
              <a:rPr lang="ru-RU" sz="1700" b="0" dirty="0" smtClean="0">
                <a:solidFill>
                  <a:srgbClr val="000000"/>
                </a:solidFill>
              </a:rPr>
              <a:t>ООН </a:t>
            </a:r>
            <a:r>
              <a:rPr lang="ru-RU" sz="1700" b="0" dirty="0">
                <a:solidFill>
                  <a:srgbClr val="000000"/>
                </a:solidFill>
              </a:rPr>
              <a:t>и Всемирного банка. </a:t>
            </a:r>
            <a:endParaRPr lang="ru-RU" sz="1700" b="0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de-DE" sz="1700" b="0" dirty="0" smtClean="0">
                <a:solidFill>
                  <a:srgbClr val="000000"/>
                </a:solidFill>
              </a:rPr>
              <a:t>GIZ </a:t>
            </a:r>
            <a:r>
              <a:rPr lang="ru-RU" sz="1700" b="0" dirty="0">
                <a:solidFill>
                  <a:srgbClr val="000000"/>
                </a:solidFill>
              </a:rPr>
              <a:t>активно работает более чем в 130 странах мира</a:t>
            </a:r>
            <a:r>
              <a:rPr lang="de-DE" sz="1700" b="0" dirty="0" smtClean="0">
                <a:solidFill>
                  <a:srgbClr val="000000"/>
                </a:solidFill>
              </a:rPr>
              <a:t>. </a:t>
            </a:r>
            <a:r>
              <a:rPr lang="ru-RU" sz="1700" b="0" dirty="0" smtClean="0">
                <a:solidFill>
                  <a:srgbClr val="000000"/>
                </a:solidFill>
              </a:rPr>
              <a:t>Численность </a:t>
            </a:r>
            <a:r>
              <a:rPr lang="ru-RU" sz="1700" b="0" dirty="0">
                <a:solidFill>
                  <a:srgbClr val="000000"/>
                </a:solidFill>
              </a:rPr>
              <a:t>сотрудников </a:t>
            </a:r>
            <a:r>
              <a:rPr lang="de-DE" sz="1700" b="0" dirty="0">
                <a:solidFill>
                  <a:srgbClr val="000000"/>
                </a:solidFill>
              </a:rPr>
              <a:t>GIZ</a:t>
            </a:r>
            <a:r>
              <a:rPr lang="ru-RU" sz="1700" b="0" dirty="0">
                <a:solidFill>
                  <a:srgbClr val="000000"/>
                </a:solidFill>
              </a:rPr>
              <a:t> по всему миру составляет порядка 1</a:t>
            </a:r>
            <a:r>
              <a:rPr lang="de-DE" sz="1700" b="0" dirty="0">
                <a:solidFill>
                  <a:srgbClr val="000000"/>
                </a:solidFill>
              </a:rPr>
              <a:t>6 5</a:t>
            </a:r>
            <a:r>
              <a:rPr lang="ru-RU" sz="1700" b="0" dirty="0">
                <a:solidFill>
                  <a:srgbClr val="000000"/>
                </a:solidFill>
              </a:rPr>
              <a:t>00 чел.</a:t>
            </a:r>
          </a:p>
          <a:p>
            <a:pPr marL="285750" indent="-285750">
              <a:buFont typeface="Wingdings" charset="2"/>
              <a:buChar char="ü"/>
            </a:pPr>
            <a:endParaRPr lang="ru-RU" b="0" kern="0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ü"/>
            </a:pPr>
            <a:endParaRPr lang="ru-RU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0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10015" y="6613889"/>
            <a:ext cx="5231621" cy="24411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000" spc="70" dirty="0" smtClean="0">
                <a:solidFill>
                  <a:srgbClr val="6E6452"/>
                </a:solidFill>
                <a:latin typeface="Arial Narrow" pitchFamily="34" charset="0"/>
              </a:rPr>
              <a:t>Климатически нейтральная хозяйственная деятельность: внедрение НДТ в РФ</a:t>
            </a:r>
            <a:endParaRPr lang="de-DE" sz="100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453963" y="1563598"/>
            <a:ext cx="8601363" cy="670719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Наш </a:t>
            </a:r>
            <a:r>
              <a:rPr lang="ru-RU" sz="1400" dirty="0" smtClean="0">
                <a:solidFill>
                  <a:schemeClr val="accent1"/>
                </a:solidFill>
              </a:rPr>
              <a:t>проект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|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Мост </a:t>
            </a:r>
            <a:r>
              <a:rPr lang="ru-RU" sz="1400" b="0" dirty="0">
                <a:solidFill>
                  <a:schemeClr val="tx1"/>
                </a:solidFill>
              </a:rPr>
              <a:t>между государством, бизнесом и </a:t>
            </a:r>
            <a:r>
              <a:rPr lang="ru-RU" sz="1400" b="0" dirty="0" smtClean="0">
                <a:solidFill>
                  <a:schemeClr val="tx1"/>
                </a:solidFill>
              </a:rPr>
              <a:t>наукой</a:t>
            </a:r>
            <a:endParaRPr lang="ru-RU" sz="1400" b="0" dirty="0">
              <a:solidFill>
                <a:schemeClr val="tx1"/>
              </a:solidFill>
            </a:endParaRPr>
          </a:p>
          <a:p>
            <a:pPr lvl="0"/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ru-RU" sz="1400" b="0" dirty="0">
              <a:solidFill>
                <a:schemeClr val="tx1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461915" y="1118410"/>
            <a:ext cx="7776000" cy="42737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 </a:t>
            </a:r>
            <a:r>
              <a:rPr lang="ru-RU" b="1" dirty="0">
                <a:solidFill>
                  <a:srgbClr val="C00000"/>
                </a:solidFill>
              </a:rPr>
              <a:t>к</a:t>
            </a:r>
            <a:r>
              <a:rPr lang="ru-RU" b="1" dirty="0" smtClean="0">
                <a:solidFill>
                  <a:srgbClr val="C00000"/>
                </a:solidFill>
              </a:rPr>
              <a:t>ем мы работаем?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0" name="Freeform 3"/>
          <p:cNvSpPr>
            <a:spLocks/>
          </p:cNvSpPr>
          <p:nvPr/>
        </p:nvSpPr>
        <p:spPr bwMode="auto">
          <a:xfrm>
            <a:off x="3000410" y="1987632"/>
            <a:ext cx="2122836" cy="12128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0" y="756"/>
              </a:cxn>
              <a:cxn ang="0">
                <a:pos x="1311" y="756"/>
              </a:cxn>
            </a:cxnLst>
            <a:rect l="0" t="0" r="r" b="b"/>
            <a:pathLst>
              <a:path w="1311" h="756">
                <a:moveTo>
                  <a:pt x="0" y="0"/>
                </a:moveTo>
                <a:lnTo>
                  <a:pt x="600" y="756"/>
                </a:lnTo>
                <a:lnTo>
                  <a:pt x="1311" y="756"/>
                </a:ln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endParaRPr lang="en-GB" dirty="0">
              <a:solidFill>
                <a:srgbClr val="A32020"/>
              </a:solidFill>
            </a:endParaRPr>
          </a:p>
        </p:txBody>
      </p:sp>
      <p:sp>
        <p:nvSpPr>
          <p:cNvPr id="71" name="Freeform 4"/>
          <p:cNvSpPr>
            <a:spLocks/>
          </p:cNvSpPr>
          <p:nvPr/>
        </p:nvSpPr>
        <p:spPr bwMode="auto">
          <a:xfrm rot="10800000">
            <a:off x="3988724" y="4933035"/>
            <a:ext cx="2122836" cy="121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0" y="756"/>
              </a:cxn>
              <a:cxn ang="0">
                <a:pos x="1311" y="756"/>
              </a:cxn>
            </a:cxnLst>
            <a:rect l="0" t="0" r="r" b="b"/>
            <a:pathLst>
              <a:path w="1311" h="756">
                <a:moveTo>
                  <a:pt x="0" y="0"/>
                </a:moveTo>
                <a:lnTo>
                  <a:pt x="600" y="756"/>
                </a:lnTo>
                <a:lnTo>
                  <a:pt x="1311" y="756"/>
                </a:ln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endParaRPr lang="en-GB" dirty="0">
              <a:solidFill>
                <a:srgbClr val="A32020"/>
              </a:solidFill>
            </a:endParaRPr>
          </a:p>
        </p:txBody>
      </p:sp>
      <p:sp>
        <p:nvSpPr>
          <p:cNvPr id="72" name="Freeform 5"/>
          <p:cNvSpPr>
            <a:spLocks/>
          </p:cNvSpPr>
          <p:nvPr/>
        </p:nvSpPr>
        <p:spPr bwMode="auto">
          <a:xfrm>
            <a:off x="1311531" y="3292743"/>
            <a:ext cx="2506599" cy="731899"/>
          </a:xfrm>
          <a:custGeom>
            <a:avLst/>
            <a:gdLst/>
            <a:ahLst/>
            <a:cxnLst>
              <a:cxn ang="0">
                <a:pos x="0" y="452"/>
              </a:cxn>
              <a:cxn ang="0">
                <a:pos x="1222" y="452"/>
              </a:cxn>
              <a:cxn ang="0">
                <a:pos x="1548" y="0"/>
              </a:cxn>
            </a:cxnLst>
            <a:rect l="0" t="0" r="r" b="b"/>
            <a:pathLst>
              <a:path w="1548" h="452">
                <a:moveTo>
                  <a:pt x="0" y="452"/>
                </a:moveTo>
                <a:lnTo>
                  <a:pt x="1222" y="452"/>
                </a:lnTo>
                <a:lnTo>
                  <a:pt x="1548" y="0"/>
                </a:ln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endParaRPr lang="en-GB" dirty="0">
              <a:solidFill>
                <a:srgbClr val="A32020"/>
              </a:solidFill>
            </a:endParaRPr>
          </a:p>
        </p:txBody>
      </p:sp>
      <p:sp>
        <p:nvSpPr>
          <p:cNvPr id="78" name="Freeform 6"/>
          <p:cNvSpPr>
            <a:spLocks/>
          </p:cNvSpPr>
          <p:nvPr/>
        </p:nvSpPr>
        <p:spPr bwMode="auto">
          <a:xfrm rot="10800000">
            <a:off x="5243071" y="4165517"/>
            <a:ext cx="2506599" cy="731899"/>
          </a:xfrm>
          <a:custGeom>
            <a:avLst/>
            <a:gdLst/>
            <a:ahLst/>
            <a:cxnLst>
              <a:cxn ang="0">
                <a:pos x="0" y="452"/>
              </a:cxn>
              <a:cxn ang="0">
                <a:pos x="1222" y="452"/>
              </a:cxn>
              <a:cxn ang="0">
                <a:pos x="1548" y="0"/>
              </a:cxn>
            </a:cxnLst>
            <a:rect l="0" t="0" r="r" b="b"/>
            <a:pathLst>
              <a:path w="1548" h="452">
                <a:moveTo>
                  <a:pt x="0" y="452"/>
                </a:moveTo>
                <a:lnTo>
                  <a:pt x="1222" y="452"/>
                </a:lnTo>
                <a:lnTo>
                  <a:pt x="1548" y="0"/>
                </a:ln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endParaRPr lang="en-GB" dirty="0">
              <a:solidFill>
                <a:srgbClr val="A32020"/>
              </a:solidFill>
            </a:endParaRPr>
          </a:p>
        </p:txBody>
      </p:sp>
      <p:sp>
        <p:nvSpPr>
          <p:cNvPr id="79" name="Freeform 7"/>
          <p:cNvSpPr>
            <a:spLocks/>
          </p:cNvSpPr>
          <p:nvPr/>
        </p:nvSpPr>
        <p:spPr bwMode="auto">
          <a:xfrm>
            <a:off x="5239832" y="1998967"/>
            <a:ext cx="995839" cy="1980336"/>
          </a:xfrm>
          <a:custGeom>
            <a:avLst/>
            <a:gdLst/>
            <a:ahLst/>
            <a:cxnLst>
              <a:cxn ang="0">
                <a:pos x="615" y="0"/>
              </a:cxn>
              <a:cxn ang="0">
                <a:pos x="0" y="763"/>
              </a:cxn>
              <a:cxn ang="0">
                <a:pos x="326" y="1223"/>
              </a:cxn>
            </a:cxnLst>
            <a:rect l="0" t="0" r="r" b="b"/>
            <a:pathLst>
              <a:path w="615" h="1223">
                <a:moveTo>
                  <a:pt x="615" y="0"/>
                </a:moveTo>
                <a:lnTo>
                  <a:pt x="0" y="763"/>
                </a:lnTo>
                <a:lnTo>
                  <a:pt x="326" y="1223"/>
                </a:ln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endParaRPr lang="en-GB" dirty="0">
              <a:solidFill>
                <a:srgbClr val="A32020"/>
              </a:solidFill>
            </a:endParaRPr>
          </a:p>
        </p:txBody>
      </p:sp>
      <p:sp>
        <p:nvSpPr>
          <p:cNvPr id="80" name="Freeform 8"/>
          <p:cNvSpPr>
            <a:spLocks/>
          </p:cNvSpPr>
          <p:nvPr/>
        </p:nvSpPr>
        <p:spPr bwMode="auto">
          <a:xfrm rot="10800000">
            <a:off x="2832008" y="4152563"/>
            <a:ext cx="995838" cy="1980336"/>
          </a:xfrm>
          <a:custGeom>
            <a:avLst/>
            <a:gdLst/>
            <a:ahLst/>
            <a:cxnLst>
              <a:cxn ang="0">
                <a:pos x="615" y="0"/>
              </a:cxn>
              <a:cxn ang="0">
                <a:pos x="0" y="763"/>
              </a:cxn>
              <a:cxn ang="0">
                <a:pos x="326" y="1223"/>
              </a:cxn>
            </a:cxnLst>
            <a:rect l="0" t="0" r="r" b="b"/>
            <a:pathLst>
              <a:path w="615" h="1223">
                <a:moveTo>
                  <a:pt x="615" y="0"/>
                </a:moveTo>
                <a:lnTo>
                  <a:pt x="0" y="763"/>
                </a:lnTo>
                <a:lnTo>
                  <a:pt x="326" y="1223"/>
                </a:ln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endParaRPr lang="en-GB" dirty="0">
              <a:solidFill>
                <a:srgbClr val="A32020"/>
              </a:solidFill>
            </a:endParaRPr>
          </a:p>
        </p:txBody>
      </p:sp>
      <p:sp>
        <p:nvSpPr>
          <p:cNvPr id="87" name="Rectangle 20"/>
          <p:cNvSpPr/>
          <p:nvPr/>
        </p:nvSpPr>
        <p:spPr bwMode="ltGray">
          <a:xfrm>
            <a:off x="3924649" y="3281382"/>
            <a:ext cx="1253515" cy="15699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88" name="Flowchart: Decision 18"/>
          <p:cNvSpPr/>
          <p:nvPr/>
        </p:nvSpPr>
        <p:spPr bwMode="ltGray">
          <a:xfrm>
            <a:off x="4629751" y="3281382"/>
            <a:ext cx="1096826" cy="1569963"/>
          </a:xfrm>
          <a:prstGeom prst="flowChartDecision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rgbClr val="A32020"/>
              </a:solidFill>
            </a:endParaRPr>
          </a:p>
        </p:txBody>
      </p:sp>
      <p:sp>
        <p:nvSpPr>
          <p:cNvPr id="89" name="Flowchart: Decision 19"/>
          <p:cNvSpPr/>
          <p:nvPr/>
        </p:nvSpPr>
        <p:spPr bwMode="ltGray">
          <a:xfrm>
            <a:off x="3376236" y="3281382"/>
            <a:ext cx="1096826" cy="1569963"/>
          </a:xfrm>
          <a:prstGeom prst="flowChartDecision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83" name="Text Box 58"/>
          <p:cNvSpPr txBox="1">
            <a:spLocks noChangeAspect="1" noChangeArrowheads="1"/>
          </p:cNvSpPr>
          <p:nvPr/>
        </p:nvSpPr>
        <p:spPr bwMode="auto">
          <a:xfrm>
            <a:off x="885562" y="4596509"/>
            <a:ext cx="2653200" cy="5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1400" b="0" dirty="0">
                <a:solidFill>
                  <a:schemeClr val="tx1"/>
                </a:solidFill>
              </a:rPr>
              <a:t>РСПП, ТПП, отраслевые союзы и </a:t>
            </a:r>
            <a:r>
              <a:rPr lang="ru-RU" sz="1400" b="0" dirty="0" smtClean="0">
                <a:solidFill>
                  <a:schemeClr val="tx1"/>
                </a:solidFill>
              </a:rPr>
              <a:t>объединения</a:t>
            </a:r>
            <a:endParaRPr lang="de-DE" sz="1400" b="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84" name="Text Box 57"/>
          <p:cNvSpPr txBox="1">
            <a:spLocks noChangeAspect="1" noChangeArrowheads="1"/>
          </p:cNvSpPr>
          <p:nvPr/>
        </p:nvSpPr>
        <p:spPr bwMode="auto">
          <a:xfrm>
            <a:off x="5888361" y="4596509"/>
            <a:ext cx="2653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1400" b="0" dirty="0">
                <a:solidFill>
                  <a:schemeClr val="tx1"/>
                </a:solidFill>
              </a:rPr>
              <a:t>Национальное бюро НДТ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85" name="Text Box 58"/>
          <p:cNvSpPr txBox="1">
            <a:spLocks noChangeAspect="1" noChangeArrowheads="1"/>
          </p:cNvSpPr>
          <p:nvPr/>
        </p:nvSpPr>
        <p:spPr bwMode="auto">
          <a:xfrm>
            <a:off x="3175875" y="2262074"/>
            <a:ext cx="2755146" cy="5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1400" b="0" dirty="0">
                <a:solidFill>
                  <a:schemeClr val="tx1"/>
                </a:solidFill>
              </a:rPr>
              <a:t>Р</a:t>
            </a:r>
            <a:r>
              <a:rPr lang="ru-RU" sz="1400" b="0" dirty="0" smtClean="0">
                <a:solidFill>
                  <a:schemeClr val="tx1"/>
                </a:solidFill>
              </a:rPr>
              <a:t>егиональные </a:t>
            </a:r>
            <a:r>
              <a:rPr lang="ru-RU" sz="1400" b="0" dirty="0">
                <a:solidFill>
                  <a:schemeClr val="tx1"/>
                </a:solidFill>
              </a:rPr>
              <a:t>и местные </a:t>
            </a:r>
            <a:r>
              <a:rPr lang="ru-RU" sz="1400" b="0" dirty="0" smtClean="0">
                <a:solidFill>
                  <a:schemeClr val="tx1"/>
                </a:solidFill>
              </a:rPr>
              <a:t>органы власти</a:t>
            </a:r>
            <a:endParaRPr lang="ru-RU" sz="1400" b="0" dirty="0">
              <a:solidFill>
                <a:schemeClr val="tx1"/>
              </a:solidFill>
            </a:endParaRPr>
          </a:p>
        </p:txBody>
      </p:sp>
      <p:sp>
        <p:nvSpPr>
          <p:cNvPr id="86" name="Text Box 59"/>
          <p:cNvSpPr txBox="1">
            <a:spLocks noChangeAspect="1" noChangeArrowheads="1"/>
          </p:cNvSpPr>
          <p:nvPr/>
        </p:nvSpPr>
        <p:spPr bwMode="auto">
          <a:xfrm>
            <a:off x="3020452" y="5119054"/>
            <a:ext cx="2918520" cy="70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1400" b="0" dirty="0" smtClean="0">
                <a:solidFill>
                  <a:schemeClr val="tx1"/>
                </a:solidFill>
              </a:rPr>
              <a:t>Научно </a:t>
            </a:r>
          </a:p>
          <a:p>
            <a:pPr algn="ctr">
              <a:lnSpc>
                <a:spcPct val="95000"/>
              </a:lnSpc>
            </a:pPr>
            <a:r>
              <a:rPr lang="ru-RU" sz="1400" b="0" dirty="0" smtClean="0">
                <a:solidFill>
                  <a:schemeClr val="tx1"/>
                </a:solidFill>
              </a:rPr>
              <a:t>исследовательские </a:t>
            </a:r>
          </a:p>
          <a:p>
            <a:pPr algn="ctr">
              <a:lnSpc>
                <a:spcPct val="95000"/>
              </a:lnSpc>
            </a:pPr>
            <a:r>
              <a:rPr lang="ru-RU" sz="1400" b="0" dirty="0" smtClean="0">
                <a:solidFill>
                  <a:schemeClr val="tx1"/>
                </a:solidFill>
              </a:rPr>
              <a:t>институты</a:t>
            </a:r>
            <a:endParaRPr lang="de-DE" sz="1400" b="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" name="Textfeld 30"/>
          <p:cNvSpPr txBox="1"/>
          <p:nvPr/>
        </p:nvSpPr>
        <p:spPr>
          <a:xfrm>
            <a:off x="903560" y="3067727"/>
            <a:ext cx="2548041" cy="7063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95000"/>
              </a:lnSpc>
            </a:pPr>
            <a:r>
              <a:rPr lang="ru-RU" sz="1400" b="0" dirty="0">
                <a:solidFill>
                  <a:schemeClr val="tx1"/>
                </a:solidFill>
              </a:rPr>
              <a:t>Пилотные промышленные предприятия и финансовые </a:t>
            </a:r>
            <a:r>
              <a:rPr lang="ru-RU" sz="1400" b="0" dirty="0" smtClean="0">
                <a:solidFill>
                  <a:schemeClr val="tx1"/>
                </a:solidFill>
              </a:rPr>
              <a:t>институты</a:t>
            </a:r>
            <a:endParaRPr lang="de-DE" sz="1400" b="0" dirty="0">
              <a:solidFill>
                <a:schemeClr val="tx1"/>
              </a:solidFill>
            </a:endParaRPr>
          </a:p>
        </p:txBody>
      </p:sp>
      <p:sp>
        <p:nvSpPr>
          <p:cNvPr id="69" name="Text Box 58"/>
          <p:cNvSpPr txBox="1">
            <a:spLocks noChangeAspect="1" noChangeArrowheads="1"/>
          </p:cNvSpPr>
          <p:nvPr/>
        </p:nvSpPr>
        <p:spPr bwMode="auto">
          <a:xfrm>
            <a:off x="5591858" y="3067727"/>
            <a:ext cx="2963822" cy="5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1400" b="0" dirty="0">
                <a:solidFill>
                  <a:schemeClr val="tx1"/>
                </a:solidFill>
              </a:rPr>
              <a:t>Минприроды России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ru-RU" sz="1400" b="0" dirty="0">
                <a:solidFill>
                  <a:schemeClr val="tx1"/>
                </a:solidFill>
              </a:rPr>
              <a:t>и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ru-RU" sz="1400" b="0" dirty="0">
                <a:solidFill>
                  <a:schemeClr val="tx1"/>
                </a:solidFill>
              </a:rPr>
              <a:t>подведомственные организации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931920" y="3281382"/>
            <a:ext cx="1242000" cy="156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82" name="Textfeld 45"/>
          <p:cNvSpPr txBox="1"/>
          <p:nvPr/>
        </p:nvSpPr>
        <p:spPr>
          <a:xfrm>
            <a:off x="3608291" y="3723603"/>
            <a:ext cx="1902158" cy="58477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Наши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ц</a:t>
            </a:r>
            <a:r>
              <a:rPr lang="ru-RU" sz="1600" dirty="0" smtClean="0">
                <a:solidFill>
                  <a:schemeClr val="bg1"/>
                </a:solidFill>
              </a:rPr>
              <a:t>елевые группы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11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10016" y="6602343"/>
            <a:ext cx="5127711" cy="25565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000" spc="70" dirty="0" smtClean="0">
                <a:solidFill>
                  <a:srgbClr val="6E6452"/>
                </a:solidFill>
                <a:latin typeface="Arial Narrow" pitchFamily="34" charset="0"/>
              </a:rPr>
              <a:t>Климатически нейтральная хозяйственная деятельность: внедрение НДТ в РФ</a:t>
            </a:r>
            <a:endParaRPr lang="de-DE" sz="100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496495" y="1118153"/>
            <a:ext cx="7776000" cy="42737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Мы работаем по 4 направлениям и в 3 отраслях!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20" name="Группа 19"/>
          <p:cNvGrpSpPr>
            <a:grpSpLocks noChangeAspect="1"/>
          </p:cNvGrpSpPr>
          <p:nvPr/>
        </p:nvGrpSpPr>
        <p:grpSpPr>
          <a:xfrm>
            <a:off x="249143" y="2049581"/>
            <a:ext cx="8596202" cy="4104000"/>
            <a:chOff x="151074" y="2049581"/>
            <a:chExt cx="8897510" cy="4247851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44510" y="5373251"/>
              <a:ext cx="8537097" cy="31504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r>
                <a:rPr lang="ru-RU" sz="1300" b="0" dirty="0">
                  <a:solidFill>
                    <a:schemeClr val="tx1"/>
                  </a:solidFill>
                </a:rPr>
                <a:t>Производство цемента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95019" y="3288828"/>
              <a:ext cx="1440000" cy="208714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endParaRPr lang="de-DE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832731" y="3320634"/>
              <a:ext cx="1440000" cy="205444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endParaRPr lang="de-DE" sz="1500" b="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970443" y="3280876"/>
              <a:ext cx="1440000" cy="209420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endParaRPr lang="de-DE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7108154" y="3312682"/>
              <a:ext cx="1440000" cy="206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endParaRPr lang="de-DE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441227" y="2931708"/>
              <a:ext cx="8454142" cy="50989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r>
                <a:rPr lang="ru-RU" sz="1400" dirty="0">
                  <a:solidFill>
                    <a:srgbClr val="C80F0F"/>
                  </a:solidFill>
                </a:rPr>
                <a:t>Климатически нейтральная хозяйственная деятельность: </a:t>
              </a:r>
              <a:br>
                <a:rPr lang="ru-RU" sz="1400" dirty="0">
                  <a:solidFill>
                    <a:srgbClr val="C80F0F"/>
                  </a:solidFill>
                </a:rPr>
              </a:br>
              <a:r>
                <a:rPr lang="ru-RU" sz="1400" dirty="0">
                  <a:solidFill>
                    <a:srgbClr val="C80F0F"/>
                  </a:solidFill>
                </a:rPr>
                <a:t>внедрение НДТ в РФ</a:t>
              </a:r>
              <a:endParaRPr lang="de-DE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14" name="Равнобедренный треугольник 13"/>
            <p:cNvSpPr/>
            <p:nvPr/>
          </p:nvSpPr>
          <p:spPr bwMode="auto">
            <a:xfrm>
              <a:off x="247792" y="2049581"/>
              <a:ext cx="8761036" cy="872542"/>
            </a:xfrm>
            <a:prstGeom prst="triangle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/>
              <a:endParaRPr lang="ru-RU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695019" y="3707108"/>
              <a:ext cx="1440000" cy="12187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r>
                <a:rPr lang="ru-RU" sz="1000" dirty="0" smtClean="0">
                  <a:solidFill>
                    <a:schemeClr val="tx1"/>
                  </a:solidFill>
                </a:rPr>
                <a:t>Рабочая группа</a:t>
              </a:r>
            </a:p>
            <a:p>
              <a:pPr marL="36000" algn="ctr"/>
              <a:endParaRPr lang="ru-RU" sz="1000" dirty="0" smtClean="0">
                <a:solidFill>
                  <a:schemeClr val="tx1"/>
                </a:solidFill>
              </a:endParaRPr>
            </a:p>
            <a:p>
              <a:pPr marL="36000" algn="ctr"/>
              <a:r>
                <a:rPr lang="ru-RU" sz="1000" dirty="0" smtClean="0">
                  <a:solidFill>
                    <a:schemeClr val="accent1"/>
                  </a:solidFill>
                </a:rPr>
                <a:t>Законодательные основы </a:t>
              </a:r>
              <a:r>
                <a:rPr lang="ru-RU" sz="1000" dirty="0">
                  <a:solidFill>
                    <a:schemeClr val="accent1"/>
                  </a:solidFill>
                </a:rPr>
                <a:t>НДТ</a:t>
              </a:r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2832731" y="3707108"/>
              <a:ext cx="1440000" cy="12187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rIns="36000"/>
            <a:lstStyle/>
            <a:p>
              <a:pPr marL="36000" algn="ctr"/>
              <a:r>
                <a:rPr lang="ru-RU" sz="1000" dirty="0">
                  <a:solidFill>
                    <a:schemeClr val="tx1"/>
                  </a:solidFill>
                </a:rPr>
                <a:t>Рабочая </a:t>
              </a:r>
              <a:r>
                <a:rPr lang="ru-RU" sz="1000" dirty="0" smtClean="0">
                  <a:solidFill>
                    <a:schemeClr val="tx1"/>
                  </a:solidFill>
                </a:rPr>
                <a:t>группа</a:t>
              </a:r>
            </a:p>
            <a:p>
              <a:pPr marL="36000" algn="ctr"/>
              <a:endParaRPr lang="ru-RU" sz="1000" dirty="0">
                <a:solidFill>
                  <a:schemeClr val="tx1"/>
                </a:solidFill>
              </a:endParaRPr>
            </a:p>
            <a:p>
              <a:pPr marL="36000" algn="ctr"/>
              <a:r>
                <a:rPr lang="ru-RU" sz="1000" dirty="0" smtClean="0">
                  <a:solidFill>
                    <a:schemeClr val="accent1"/>
                  </a:solidFill>
                </a:rPr>
                <a:t>Институциональное внедрение</a:t>
              </a:r>
              <a:endParaRPr lang="ru-RU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4970443" y="3707108"/>
              <a:ext cx="1440000" cy="10795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r>
                <a:rPr lang="ru-RU" sz="1000" dirty="0" smtClean="0">
                  <a:solidFill>
                    <a:schemeClr val="tx1"/>
                  </a:solidFill>
                </a:rPr>
                <a:t>Рабочая группа</a:t>
              </a:r>
            </a:p>
            <a:p>
              <a:pPr marL="36000" algn="ctr"/>
              <a:endParaRPr lang="ru-RU" sz="1000" dirty="0" smtClean="0">
                <a:solidFill>
                  <a:schemeClr val="tx1"/>
                </a:solidFill>
              </a:endParaRPr>
            </a:p>
            <a:p>
              <a:pPr marL="36000" algn="ctr"/>
              <a:r>
                <a:rPr lang="ru-RU" sz="1000" dirty="0" smtClean="0">
                  <a:solidFill>
                    <a:schemeClr val="accent1"/>
                  </a:solidFill>
                </a:rPr>
                <a:t>Бизнес </a:t>
              </a:r>
              <a:br>
                <a:rPr lang="ru-RU" sz="1000" dirty="0" smtClean="0">
                  <a:solidFill>
                    <a:schemeClr val="accent1"/>
                  </a:solidFill>
                </a:rPr>
              </a:br>
              <a:r>
                <a:rPr lang="ru-RU" sz="1000" dirty="0" smtClean="0">
                  <a:solidFill>
                    <a:schemeClr val="accent1"/>
                  </a:solidFill>
                </a:rPr>
                <a:t>и банки</a:t>
              </a:r>
              <a:endParaRPr lang="ru-RU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108154" y="3707108"/>
              <a:ext cx="1440000" cy="1095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r>
                <a:rPr lang="ru-RU" sz="1000" dirty="0" smtClean="0">
                  <a:solidFill>
                    <a:schemeClr val="tx1"/>
                  </a:solidFill>
                </a:rPr>
                <a:t>Рабочая группа </a:t>
              </a:r>
            </a:p>
            <a:p>
              <a:pPr marL="36000" algn="ctr"/>
              <a:endParaRPr lang="ru-RU" sz="1000" dirty="0" smtClean="0">
                <a:solidFill>
                  <a:schemeClr val="tx1"/>
                </a:solidFill>
              </a:endParaRPr>
            </a:p>
            <a:p>
              <a:pPr marL="36000" algn="ctr"/>
              <a:r>
                <a:rPr lang="ru-RU" sz="1000" dirty="0" smtClean="0">
                  <a:solidFill>
                    <a:schemeClr val="accent1"/>
                  </a:solidFill>
                </a:rPr>
                <a:t>Развитие кадрового потенциала</a:t>
              </a:r>
              <a:endParaRPr lang="ru-RU" sz="1000" dirty="0">
                <a:solidFill>
                  <a:schemeClr val="accent1"/>
                </a:solidFill>
              </a:endParaRPr>
            </a:p>
            <a:p>
              <a:pPr marL="36000" algn="ctr"/>
              <a:endParaRPr lang="ru-RU" sz="1300" dirty="0">
                <a:solidFill>
                  <a:schemeClr val="tx1"/>
                </a:solidFill>
              </a:endParaRPr>
            </a:p>
          </p:txBody>
        </p:sp>
        <p:pic>
          <p:nvPicPr>
            <p:cNvPr id="21" name="Picture 2" descr="C:\Users\Schumann\Documents\Johannes\Projekt BVT\Logos\gizlogo-unternehmen-de-rgb-30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9731" y="2265537"/>
              <a:ext cx="1392626" cy="5907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247791" y="5674613"/>
              <a:ext cx="8729231" cy="31504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r>
                <a:rPr lang="ru-RU" sz="1300" b="0" dirty="0">
                  <a:solidFill>
                    <a:schemeClr val="tx1"/>
                  </a:solidFill>
                </a:rPr>
                <a:t>Горнодобывающая промышленность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151074" y="5982391"/>
              <a:ext cx="8897510" cy="31504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36000" algn="ctr"/>
              <a:r>
                <a:rPr lang="ru-RU" sz="1400" b="0" dirty="0">
                  <a:solidFill>
                    <a:schemeClr val="tx1"/>
                  </a:solidFill>
                </a:rPr>
                <a:t>Нефтехимическая промышленность </a:t>
              </a:r>
            </a:p>
          </p:txBody>
        </p:sp>
      </p:grpSp>
      <p:sp>
        <p:nvSpPr>
          <p:cNvPr id="22" name="Скругленный прямоугольник 21"/>
          <p:cNvSpPr/>
          <p:nvPr/>
        </p:nvSpPr>
        <p:spPr bwMode="auto">
          <a:xfrm>
            <a:off x="453963" y="1563598"/>
            <a:ext cx="8601363" cy="715817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Заинтересованы?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Присоединяйтесь к проекту!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ru-RU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866" y="2052902"/>
            <a:ext cx="7903361" cy="4057650"/>
          </a:xfrm>
        </p:spPr>
        <p:txBody>
          <a:bodyPr/>
          <a:lstStyle/>
          <a:p>
            <a:pPr marL="285750" indent="-285750">
              <a:spcAft>
                <a:spcPts val="1200"/>
              </a:spcAft>
              <a:buFont typeface="Wingdings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Ваши профильные специалисты могут принять участие в курсах обучения и повышения квалификации в области НДТ;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Вы можете участвовать в ознакомительных поездках в страны ЕС, семинарах, конференциях и прочих мероприятиях проекта. 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ü"/>
            </a:pPr>
            <a:r>
              <a:rPr lang="ru-RU" dirty="0" smtClean="0">
                <a:solidFill>
                  <a:srgbClr val="000000"/>
                </a:solidFill>
              </a:rPr>
              <a:t>Ваше предприятие может стать «пилотной» площадкой для внедрения НДТ и комплексных экологических разрешений (КЭР) на территории РФ;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Вы можете </a:t>
            </a:r>
            <a:r>
              <a:rPr lang="ru-RU" dirty="0" smtClean="0">
                <a:solidFill>
                  <a:srgbClr val="000000"/>
                </a:solidFill>
              </a:rPr>
              <a:t>получить техническое и консультационное содействие в части подготовки бизнес-планов и проектов модернизации предприятия;</a:t>
            </a:r>
          </a:p>
          <a:p>
            <a:pPr marL="285750" indent="-285750">
              <a:buFont typeface="Wingdings" charset="2"/>
              <a:buChar char="ü"/>
            </a:pPr>
            <a:endParaRPr lang="ru-RU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ü"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088" y="6602343"/>
            <a:ext cx="5351710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1000" spc="70" dirty="0" smtClean="0">
                <a:solidFill>
                  <a:srgbClr val="6E6452"/>
                </a:solidFill>
                <a:latin typeface="Arial Narrow" pitchFamily="34" charset="0"/>
              </a:rPr>
              <a:t>Климатически нейтральная хозяйственная деятельность: внедрение НДТ в РФ</a:t>
            </a:r>
            <a:endParaRPr lang="de-DE" sz="100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93720" y="1117872"/>
            <a:ext cx="7776000" cy="42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kern="0" dirty="0" smtClean="0">
                <a:solidFill>
                  <a:srgbClr val="C00000"/>
                </a:solidFill>
              </a:rPr>
              <a:t>Варианты </a:t>
            </a:r>
            <a:r>
              <a:rPr lang="ru-RU" b="1" kern="0" dirty="0" smtClean="0">
                <a:solidFill>
                  <a:srgbClr val="C00000"/>
                </a:solidFill>
              </a:rPr>
              <a:t>сотрудничества</a:t>
            </a:r>
            <a:endParaRPr lang="ru-RU" b="1" kern="0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453963" y="1563598"/>
            <a:ext cx="8601363" cy="715817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Свяжитесь с нами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|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Мы предусмотрели различные возможности </a:t>
            </a:r>
            <a:endParaRPr lang="ru-RU" sz="1400" b="0" dirty="0">
              <a:solidFill>
                <a:schemeClr val="tx1"/>
              </a:solidFill>
            </a:endParaRPr>
          </a:p>
          <a:p>
            <a:pPr lvl="0"/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ru-RU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97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 bwMode="auto">
          <a:xfrm>
            <a:off x="453963" y="1528952"/>
            <a:ext cx="8601363" cy="715817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Внедрение НДТ в России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|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экологическая ответственность и экономическая эффективность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248031" y="2539993"/>
            <a:ext cx="2961608" cy="287481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Репутация экологически ответственного бизнеса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ü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Совершенствование внутренних управленческих и производственных процессов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Энергоэффективность и ресурсосбережение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3301997" y="2542301"/>
            <a:ext cx="2655457" cy="28725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Снижение негативного воздействия на окружающую среду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Улучшение инновационного климата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Вклад в модернизацию региональной экономики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3963" y="2147453"/>
            <a:ext cx="255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Предприятиям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44458" y="2147448"/>
            <a:ext cx="230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Регионам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3963" y="1103261"/>
            <a:ext cx="7776000" cy="427376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Сотрудничество с нами - это выгодно!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3226954" y="2205181"/>
            <a:ext cx="5772" cy="371762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6104081" y="2207490"/>
            <a:ext cx="5772" cy="371762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340768" y="2149757"/>
            <a:ext cx="230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Банкам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165277" y="2544610"/>
            <a:ext cx="2713177" cy="28725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Разработка и апробация инструментов финансирования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Доступ к качественно проработанным проектам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80F0F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Вклад в модернизацию экономики </a:t>
            </a:r>
          </a:p>
        </p:txBody>
      </p:sp>
      <p:sp>
        <p:nvSpPr>
          <p:cNvPr id="14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088" y="6602343"/>
            <a:ext cx="5351710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1000" spc="70" dirty="0" smtClean="0">
                <a:solidFill>
                  <a:srgbClr val="6E6452"/>
                </a:solidFill>
                <a:latin typeface="Arial Narrow" pitchFamily="34" charset="0"/>
              </a:rPr>
              <a:t>Климатически нейтральная хозяйственная деятельность: внедрение НДТ в РФ</a:t>
            </a:r>
            <a:endParaRPr lang="de-DE" sz="100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21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93720" y="1117872"/>
            <a:ext cx="7776000" cy="42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kern="0" dirty="0" smtClean="0">
                <a:solidFill>
                  <a:srgbClr val="C00000"/>
                </a:solidFill>
              </a:rPr>
              <a:t>Наши контакты</a:t>
            </a:r>
            <a:endParaRPr lang="en-US" b="1" kern="0" dirty="0" smtClean="0">
              <a:solidFill>
                <a:srgbClr val="C0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991340" y="4255699"/>
            <a:ext cx="2822460" cy="1888222"/>
            <a:chOff x="3679137" y="4152002"/>
            <a:chExt cx="2822460" cy="1888222"/>
          </a:xfrm>
        </p:grpSpPr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3679137" y="4888224"/>
              <a:ext cx="2574000" cy="1152000"/>
            </a:xfrm>
            <a:prstGeom prst="rect">
              <a:avLst/>
            </a:prstGeom>
            <a:noFill/>
          </p:spPr>
          <p:txBody>
            <a:bodyPr vert="horz" lIns="72000" tIns="0" rIns="0" bIns="0" rtlCol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300"/>
                </a:spcAft>
                <a:buClr>
                  <a:srgbClr val="000000"/>
                </a:buClr>
              </a:pPr>
              <a:r>
                <a:rPr lang="ru-RU" sz="1200" b="0" dirty="0" smtClean="0">
                  <a:solidFill>
                    <a:srgbClr val="6E6452"/>
                  </a:solidFill>
                </a:rPr>
                <a:t>тел.</a:t>
              </a:r>
              <a:r>
                <a:rPr lang="de-DE" sz="1200" b="0" dirty="0">
                  <a:solidFill>
                    <a:srgbClr val="6E6452"/>
                  </a:solidFill>
                </a:rPr>
                <a:t>: + 7 495 795 08 </a:t>
              </a:r>
              <a:r>
                <a:rPr lang="de-DE" sz="1200" b="0" dirty="0" smtClean="0">
                  <a:solidFill>
                    <a:srgbClr val="6E6452"/>
                  </a:solidFill>
                </a:rPr>
                <a:t>39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300"/>
                </a:spcAft>
                <a:buClr>
                  <a:srgbClr val="000000"/>
                </a:buClr>
              </a:pPr>
              <a:r>
                <a:rPr lang="ru-RU" sz="1200" b="0" dirty="0" smtClean="0">
                  <a:solidFill>
                    <a:srgbClr val="6E6452"/>
                  </a:solidFill>
                </a:rPr>
                <a:t>моб.</a:t>
              </a:r>
              <a:r>
                <a:rPr lang="de-DE" sz="1200" b="0" dirty="0" smtClean="0">
                  <a:solidFill>
                    <a:srgbClr val="6E6452"/>
                  </a:solidFill>
                </a:rPr>
                <a:t>: +7 916 123 30 06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300"/>
                </a:spcAft>
                <a:buClr>
                  <a:srgbClr val="000000"/>
                </a:buClr>
              </a:pPr>
              <a:r>
                <a:rPr lang="de-DE" sz="1200" b="0" dirty="0" smtClean="0">
                  <a:solidFill>
                    <a:srgbClr val="6E6452"/>
                  </a:solidFill>
                  <a:hlinkClick r:id="rId2"/>
                </a:rPr>
                <a:t>irina.korolenko@inbox.ru</a:t>
              </a:r>
              <a:r>
                <a:rPr lang="de-DE" sz="1200" b="0" dirty="0" smtClean="0">
                  <a:solidFill>
                    <a:srgbClr val="6E6452"/>
                  </a:solidFill>
                </a:rPr>
                <a:t> </a:t>
              </a:r>
              <a:endParaRPr lang="de-DE" sz="1200" b="0" dirty="0">
                <a:solidFill>
                  <a:srgbClr val="6E6452"/>
                </a:solidFill>
              </a:endParaRPr>
            </a:p>
          </p:txBody>
        </p:sp>
        <p:sp>
          <p:nvSpPr>
            <p:cNvPr id="16" name="Rectangle 11"/>
            <p:cNvSpPr/>
            <p:nvPr/>
          </p:nvSpPr>
          <p:spPr bwMode="ltGray">
            <a:xfrm>
              <a:off x="3679137" y="4152002"/>
              <a:ext cx="2822460" cy="432000"/>
            </a:xfrm>
            <a:prstGeom prst="rect">
              <a:avLst/>
            </a:prstGeom>
            <a:noFill/>
            <a:ln w="9525" cap="sq" cmpd="sng" algn="ctr">
              <a:noFill/>
              <a:prstDash val="solid"/>
              <a:miter lim="800000"/>
            </a:ln>
            <a:effectLst/>
          </p:spPr>
          <p:txBody>
            <a:bodyPr lIns="72000" tIns="36000" rIns="72000" bIns="3600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kern="0" dirty="0" smtClean="0">
                  <a:solidFill>
                    <a:srgbClr val="C80F0F"/>
                  </a:solidFill>
                </a:rPr>
                <a:t>Ирина Короленко</a:t>
              </a:r>
              <a:endParaRPr lang="ru-RU" sz="1200" kern="0" dirty="0">
                <a:solidFill>
                  <a:srgbClr val="C80F0F"/>
                </a:solidFill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kern="0" dirty="0" smtClean="0">
                  <a:solidFill>
                    <a:srgbClr val="6E6452"/>
                  </a:solidFill>
                </a:rPr>
                <a:t>Руководитель направления «Взаимодействие с бизнесом и банками»</a:t>
              </a:r>
              <a:endParaRPr lang="ru-RU" sz="1200" kern="0" dirty="0">
                <a:solidFill>
                  <a:srgbClr val="6E6452"/>
                </a:solidFill>
              </a:endParaRPr>
            </a:p>
          </p:txBody>
        </p:sp>
      </p:grp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65702" y="6245546"/>
            <a:ext cx="8174207" cy="715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0" rIns="72000"/>
          <a:lstStyle/>
          <a:p>
            <a:pPr algn="ctr"/>
            <a:r>
              <a:rPr lang="ru-RU" sz="1200" kern="0" dirty="0">
                <a:solidFill>
                  <a:srgbClr val="C00000"/>
                </a:solidFill>
              </a:rPr>
              <a:t>Присоединиться к проекту </a:t>
            </a:r>
            <a:r>
              <a:rPr lang="ru-RU" sz="1200" kern="0" dirty="0" smtClean="0">
                <a:solidFill>
                  <a:srgbClr val="C00000"/>
                </a:solidFill>
              </a:rPr>
              <a:t>можно через портал </a:t>
            </a:r>
            <a:r>
              <a:rPr lang="ru-RU" sz="1200" kern="0" dirty="0">
                <a:solidFill>
                  <a:srgbClr val="C00000"/>
                </a:solidFill>
              </a:rPr>
              <a:t>проекта </a:t>
            </a:r>
            <a:r>
              <a:rPr lang="ru-RU" sz="1200" kern="0" dirty="0" smtClean="0">
                <a:solidFill>
                  <a:srgbClr val="C00000"/>
                </a:solidFill>
                <a:hlinkClick r:id="rId3"/>
              </a:rPr>
              <a:t>www.good</a:t>
            </a:r>
            <a:r>
              <a:rPr lang="ru-RU" sz="1200" kern="0" dirty="0">
                <a:solidFill>
                  <a:srgbClr val="C00000"/>
                </a:solidFill>
                <a:hlinkClick r:id="rId3"/>
              </a:rPr>
              <a:t>-climate.com</a:t>
            </a:r>
            <a:endParaRPr lang="ru-RU" sz="1200" kern="0" dirty="0">
              <a:solidFill>
                <a:srgbClr val="C0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960164" y="2178074"/>
            <a:ext cx="6946635" cy="1660468"/>
            <a:chOff x="1729661" y="2108345"/>
            <a:chExt cx="6946635" cy="166046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1729661" y="2116266"/>
              <a:ext cx="2574000" cy="1652547"/>
              <a:chOff x="1729661" y="2116266"/>
              <a:chExt cx="2574000" cy="1652547"/>
            </a:xfrm>
          </p:grpSpPr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1729661" y="2616813"/>
                <a:ext cx="2574000" cy="1152000"/>
              </a:xfrm>
              <a:prstGeom prst="rect">
                <a:avLst/>
              </a:prstGeom>
              <a:noFill/>
            </p:spPr>
            <p:txBody>
              <a:bodyPr vert="horz" lIns="72000" tIns="0" rIns="0" bIns="0" rtlCol="0">
                <a:noAutofit/>
              </a:bodyPr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300"/>
                  </a:spcAft>
                  <a:buClr>
                    <a:srgbClr val="000000"/>
                  </a:buClr>
                </a:pPr>
                <a:r>
                  <a:rPr lang="ru-RU" sz="1200" b="0" dirty="0">
                    <a:solidFill>
                      <a:srgbClr val="6E6452"/>
                    </a:solidFill>
                  </a:rPr>
                  <a:t>Тел.</a:t>
                </a:r>
                <a:r>
                  <a:rPr lang="de-DE" sz="1200" b="0" dirty="0">
                    <a:solidFill>
                      <a:srgbClr val="6E6452"/>
                    </a:solidFill>
                  </a:rPr>
                  <a:t>: + 7 495 795 08 </a:t>
                </a:r>
                <a:r>
                  <a:rPr lang="de-DE" sz="1200" b="0" dirty="0" smtClean="0">
                    <a:solidFill>
                      <a:srgbClr val="6E6452"/>
                    </a:solidFill>
                  </a:rPr>
                  <a:t>39 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300"/>
                  </a:spcAft>
                  <a:buClr>
                    <a:srgbClr val="000000"/>
                  </a:buClr>
                </a:pPr>
                <a:r>
                  <a:rPr lang="ru-RU" sz="1200" b="0" dirty="0" smtClean="0">
                    <a:solidFill>
                      <a:srgbClr val="6E6452"/>
                    </a:solidFill>
                  </a:rPr>
                  <a:t>Моб.</a:t>
                </a:r>
                <a:r>
                  <a:rPr lang="de-DE" sz="1200" b="0" dirty="0" smtClean="0">
                    <a:solidFill>
                      <a:srgbClr val="6E6452"/>
                    </a:solidFill>
                  </a:rPr>
                  <a:t>: +7 </a:t>
                </a:r>
                <a:r>
                  <a:rPr lang="ru-RU" sz="1200" b="0" dirty="0" smtClean="0">
                    <a:solidFill>
                      <a:srgbClr val="6E6452"/>
                    </a:solidFill>
                  </a:rPr>
                  <a:t>926</a:t>
                </a:r>
                <a:r>
                  <a:rPr lang="de-DE" sz="1200" b="0" dirty="0" smtClean="0">
                    <a:solidFill>
                      <a:srgbClr val="6E6452"/>
                    </a:solidFill>
                  </a:rPr>
                  <a:t> </a:t>
                </a:r>
                <a:r>
                  <a:rPr lang="ru-RU" sz="1200" b="0" dirty="0" smtClean="0">
                    <a:solidFill>
                      <a:srgbClr val="6E6452"/>
                    </a:solidFill>
                  </a:rPr>
                  <a:t>205 34 25</a:t>
                </a:r>
                <a:endParaRPr lang="de-DE" sz="1200" b="0" dirty="0" smtClean="0">
                  <a:solidFill>
                    <a:srgbClr val="6E6452"/>
                  </a:solidFill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300"/>
                  </a:spcAft>
                  <a:buClr>
                    <a:srgbClr val="000000"/>
                  </a:buClr>
                </a:pPr>
                <a:r>
                  <a:rPr lang="de-DE" sz="1200" b="0" dirty="0" smtClean="0">
                    <a:solidFill>
                      <a:srgbClr val="6E6452"/>
                    </a:solidFill>
                    <a:hlinkClick r:id="rId4"/>
                  </a:rPr>
                  <a:t>johannes.schuhmann@giz.de</a:t>
                </a:r>
                <a:r>
                  <a:rPr lang="de-DE" sz="1200" b="0" dirty="0" smtClean="0">
                    <a:solidFill>
                      <a:srgbClr val="6E6452"/>
                    </a:solidFill>
                  </a:rPr>
                  <a:t> </a:t>
                </a:r>
                <a:r>
                  <a:rPr lang="ru-RU" sz="1200" b="0" dirty="0" smtClean="0">
                    <a:solidFill>
                      <a:srgbClr val="6E6452"/>
                    </a:solidFill>
                  </a:rPr>
                  <a:t> </a:t>
                </a:r>
                <a:endParaRPr lang="de-DE" sz="1200" b="0" dirty="0">
                  <a:solidFill>
                    <a:srgbClr val="6E6452"/>
                  </a:solidFill>
                </a:endParaRPr>
              </a:p>
            </p:txBody>
          </p:sp>
          <p:sp>
            <p:nvSpPr>
              <p:cNvPr id="27" name="Rectangle 11"/>
              <p:cNvSpPr/>
              <p:nvPr/>
            </p:nvSpPr>
            <p:spPr bwMode="ltGray">
              <a:xfrm>
                <a:off x="1729661" y="2116266"/>
                <a:ext cx="2574000" cy="432000"/>
              </a:xfrm>
              <a:prstGeom prst="rect">
                <a:avLst/>
              </a:prstGeom>
              <a:noFill/>
              <a:ln w="9525" cap="sq" cmpd="sng" algn="ctr">
                <a:noFill/>
                <a:prstDash val="solid"/>
                <a:miter lim="800000"/>
              </a:ln>
              <a:effectLst/>
            </p:spPr>
            <p:txBody>
              <a:bodyPr lIns="72000" tIns="36000" rIns="72000" bIns="36000" rtlCol="0" anchor="ctr"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 err="1" smtClean="0">
                    <a:solidFill>
                      <a:srgbClr val="C80F0F"/>
                    </a:solidFill>
                  </a:rPr>
                  <a:t>Йоханнес</a:t>
                </a:r>
                <a:r>
                  <a:rPr lang="ru-RU" sz="1200" kern="0" dirty="0" smtClean="0">
                    <a:solidFill>
                      <a:srgbClr val="C80F0F"/>
                    </a:solidFill>
                  </a:rPr>
                  <a:t> </a:t>
                </a:r>
                <a:r>
                  <a:rPr lang="ru-RU" sz="1200" kern="0" dirty="0" err="1" smtClean="0">
                    <a:solidFill>
                      <a:srgbClr val="C80F0F"/>
                    </a:solidFill>
                  </a:rPr>
                  <a:t>Шуманн</a:t>
                </a:r>
                <a:endParaRPr lang="ru-RU" sz="1200" kern="0" dirty="0">
                  <a:solidFill>
                    <a:srgbClr val="C80F0F"/>
                  </a:solidFill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 smtClean="0">
                    <a:solidFill>
                      <a:srgbClr val="6E6452"/>
                    </a:solidFill>
                  </a:rPr>
                  <a:t>Руководитель проекта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1200" kern="0" dirty="0">
                  <a:solidFill>
                    <a:srgbClr val="6E6452"/>
                  </a:solidFill>
                </a:endParaRP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6102296" y="2108345"/>
              <a:ext cx="2574000" cy="1652547"/>
              <a:chOff x="3679137" y="4152002"/>
              <a:chExt cx="2574000" cy="1652547"/>
            </a:xfrm>
          </p:grpSpPr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3679137" y="4652549"/>
                <a:ext cx="2574000" cy="1152000"/>
              </a:xfrm>
              <a:prstGeom prst="rect">
                <a:avLst/>
              </a:prstGeom>
              <a:noFill/>
            </p:spPr>
            <p:txBody>
              <a:bodyPr vert="horz" lIns="72000" tIns="0" rIns="0" bIns="0" rtlCol="0">
                <a:noAutofit/>
              </a:bodyPr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300"/>
                  </a:spcAft>
                  <a:buClr>
                    <a:srgbClr val="000000"/>
                  </a:buClr>
                </a:pPr>
                <a:r>
                  <a:rPr lang="ru-RU" sz="1200" b="0" dirty="0">
                    <a:solidFill>
                      <a:srgbClr val="6E6452"/>
                    </a:solidFill>
                  </a:rPr>
                  <a:t>Тел.</a:t>
                </a:r>
                <a:r>
                  <a:rPr lang="de-DE" sz="1200" b="0" dirty="0">
                    <a:solidFill>
                      <a:srgbClr val="6E6452"/>
                    </a:solidFill>
                  </a:rPr>
                  <a:t>: + 7 495 795 08 </a:t>
                </a:r>
                <a:r>
                  <a:rPr lang="de-DE" sz="1200" b="0" dirty="0" smtClean="0">
                    <a:solidFill>
                      <a:srgbClr val="6E6452"/>
                    </a:solidFill>
                  </a:rPr>
                  <a:t>39 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300"/>
                  </a:spcAft>
                  <a:buClr>
                    <a:srgbClr val="000000"/>
                  </a:buClr>
                </a:pPr>
                <a:r>
                  <a:rPr lang="ru-RU" sz="1200" b="0" dirty="0" smtClean="0">
                    <a:solidFill>
                      <a:srgbClr val="6E6452"/>
                    </a:solidFill>
                  </a:rPr>
                  <a:t>Моб.</a:t>
                </a:r>
                <a:r>
                  <a:rPr lang="de-DE" sz="1200" b="0" dirty="0" smtClean="0">
                    <a:solidFill>
                      <a:srgbClr val="6E6452"/>
                    </a:solidFill>
                  </a:rPr>
                  <a:t>: +7 910 441 5168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300"/>
                  </a:spcAft>
                  <a:buClr>
                    <a:srgbClr val="000000"/>
                  </a:buClr>
                </a:pPr>
                <a:r>
                  <a:rPr lang="de-DE" sz="1200" b="0" dirty="0" smtClean="0">
                    <a:solidFill>
                      <a:srgbClr val="6E6452"/>
                    </a:solidFill>
                    <a:hlinkClick r:id="rId5"/>
                  </a:rPr>
                  <a:t>maxim.polishchuk@giz.de</a:t>
                </a:r>
                <a:r>
                  <a:rPr lang="de-DE" sz="1200" b="0" dirty="0" smtClean="0">
                    <a:solidFill>
                      <a:srgbClr val="6E6452"/>
                    </a:solidFill>
                  </a:rPr>
                  <a:t> </a:t>
                </a:r>
                <a:endParaRPr lang="de-DE" sz="1200" b="0" dirty="0">
                  <a:solidFill>
                    <a:srgbClr val="6E6452"/>
                  </a:solidFill>
                </a:endParaRPr>
              </a:p>
            </p:txBody>
          </p:sp>
          <p:sp>
            <p:nvSpPr>
              <p:cNvPr id="24" name="Rectangle 11"/>
              <p:cNvSpPr/>
              <p:nvPr/>
            </p:nvSpPr>
            <p:spPr bwMode="ltGray">
              <a:xfrm>
                <a:off x="3679137" y="4152002"/>
                <a:ext cx="2574000" cy="432000"/>
              </a:xfrm>
              <a:prstGeom prst="rect">
                <a:avLst/>
              </a:prstGeom>
              <a:noFill/>
              <a:ln w="9525" cap="sq" cmpd="sng" algn="ctr">
                <a:noFill/>
                <a:prstDash val="solid"/>
                <a:miter lim="800000"/>
              </a:ln>
              <a:effectLst/>
            </p:spPr>
            <p:txBody>
              <a:bodyPr lIns="72000" tIns="36000" rIns="72000" bIns="36000" rtlCol="0" anchor="ctr"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b="1" kern="1200">
                    <a:solidFill>
                      <a:srgbClr val="999999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 smtClean="0">
                    <a:solidFill>
                      <a:srgbClr val="C80F0F"/>
                    </a:solidFill>
                  </a:rPr>
                  <a:t>Полищук</a:t>
                </a:r>
                <a:r>
                  <a:rPr lang="en-US" sz="1200" kern="0" dirty="0" smtClean="0">
                    <a:solidFill>
                      <a:srgbClr val="C80F0F"/>
                    </a:solidFill>
                  </a:rPr>
                  <a:t> </a:t>
                </a:r>
                <a:r>
                  <a:rPr lang="ru-RU" sz="1200" kern="0" dirty="0" smtClean="0">
                    <a:solidFill>
                      <a:srgbClr val="C80F0F"/>
                    </a:solidFill>
                  </a:rPr>
                  <a:t>Максим </a:t>
                </a:r>
                <a:r>
                  <a:rPr lang="ru-RU" sz="1200" kern="0" dirty="0">
                    <a:solidFill>
                      <a:srgbClr val="C80F0F"/>
                    </a:solidFill>
                  </a:rPr>
                  <a:t>Игоревич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>
                    <a:solidFill>
                      <a:srgbClr val="6E6452"/>
                    </a:solidFill>
                  </a:rPr>
                  <a:t>Заместитель руководителя проекта</a:t>
                </a:r>
              </a:p>
            </p:txBody>
          </p:sp>
        </p:grpSp>
      </p:grpSp>
      <p:pic>
        <p:nvPicPr>
          <p:cNvPr id="1026" name="Picture 2" descr="C:\Users\Anna\Pictures\Йоханнес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3" t="10309" r="24549" b="8288"/>
          <a:stretch/>
        </p:blipFill>
        <p:spPr bwMode="auto">
          <a:xfrm>
            <a:off x="714276" y="2114465"/>
            <a:ext cx="1245888" cy="155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na\Pictures\Максим Полищук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5" t="3233" r="27717" b="15095"/>
          <a:stretch/>
        </p:blipFill>
        <p:spPr bwMode="auto">
          <a:xfrm>
            <a:off x="5109328" y="2114465"/>
            <a:ext cx="1202604" cy="157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na\Pictures\Ирина Короленко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8" t="3946" r="28810" b="21460"/>
          <a:stretch/>
        </p:blipFill>
        <p:spPr bwMode="auto">
          <a:xfrm>
            <a:off x="714277" y="4076588"/>
            <a:ext cx="1285206" cy="161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232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000" y="2490733"/>
            <a:ext cx="7776000" cy="6179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Registration: </a:t>
            </a:r>
            <a:r>
              <a:rPr lang="en-US" b="1" dirty="0" smtClean="0">
                <a:solidFill>
                  <a:srgbClr val="002060"/>
                </a:solidFill>
              </a:rPr>
              <a:t>Olga.gluschkowa</a:t>
            </a:r>
            <a:r>
              <a:rPr lang="en-US" b="1" dirty="0" smtClean="0">
                <a:solidFill>
                  <a:srgbClr val="002060"/>
                </a:solidFill>
              </a:rPr>
              <a:t>@giz.de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448725" y="6521528"/>
            <a:ext cx="6035201" cy="21544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800" spc="70" dirty="0" smtClean="0">
                <a:solidFill>
                  <a:srgbClr val="6E6452"/>
                </a:solidFill>
                <a:latin typeface="Arial Narrow" pitchFamily="34" charset="0"/>
              </a:rPr>
              <a:t>Климатически нейтральная хозяйственная деятельность</a:t>
            </a:r>
            <a:r>
              <a:rPr lang="en-US" sz="800" spc="70" dirty="0" smtClean="0">
                <a:solidFill>
                  <a:srgbClr val="6E6452"/>
                </a:solidFill>
                <a:latin typeface="Arial Narrow" pitchFamily="34" charset="0"/>
              </a:rPr>
              <a:t>:</a:t>
            </a:r>
            <a:r>
              <a:rPr lang="ru-RU" sz="800" spc="70" dirty="0" smtClean="0">
                <a:solidFill>
                  <a:srgbClr val="6E6452"/>
                </a:solidFill>
                <a:latin typeface="Arial Narrow" pitchFamily="34" charset="0"/>
              </a:rPr>
              <a:t> внедрение НДТ в РФ</a:t>
            </a:r>
            <a:endParaRPr lang="de-DE" sz="80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1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GENUMBER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GENUMBER" val="3"/>
</p:tagLst>
</file>

<file path=ppt/theme/theme1.xml><?xml version="1.0" encoding="utf-8"?>
<a:theme xmlns:a="http://schemas.openxmlformats.org/drawingml/2006/main" name="giz-powerpoint-20141103-v3">
  <a:themeElements>
    <a:clrScheme name="GIZ Farbtabelle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D0CBC1"/>
      </a:accent2>
      <a:accent3>
        <a:srgbClr val="7C7563"/>
      </a:accent3>
      <a:accent4>
        <a:srgbClr val="660000"/>
      </a:accent4>
      <a:accent5>
        <a:srgbClr val="CC0000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Cover">
  <a:themeElements>
    <a:clrScheme name="GTZ-DE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4B859F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giz-powerpoint-20141103-v3.potx</Template>
  <TotalTime>4244</TotalTime>
  <Words>585</Words>
  <Application>Microsoft Office PowerPoint</Application>
  <PresentationFormat>Экран (4:3)</PresentationFormat>
  <Paragraphs>111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giz-powerpoint-20141103-v3</vt:lpstr>
      <vt:lpstr>Cover</vt:lpstr>
      <vt:lpstr>Thema Partner Ort, Datum</vt:lpstr>
      <vt:lpstr>Мы работаем для Вас!</vt:lpstr>
      <vt:lpstr>Презентация PowerPoint</vt:lpstr>
      <vt:lpstr>С кем мы работаем? </vt:lpstr>
      <vt:lpstr>Мы работаем по 4 направлениям и в 3 отраслях!</vt:lpstr>
      <vt:lpstr>Презентация PowerPoint</vt:lpstr>
      <vt:lpstr>Сотрудничество с нами - это выгодно!</vt:lpstr>
      <vt:lpstr>Презентация PowerPoint</vt:lpstr>
      <vt:lpstr>Registration: Olga.gluschkowa@giz.de</vt:lpstr>
    </vt:vector>
  </TitlesOfParts>
  <Company>Crossmedia Beratung und Design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Ira Olaleye</dc:creator>
  <cp:keywords>GIZ-Leerfolie</cp:keywords>
  <cp:lastModifiedBy>User</cp:lastModifiedBy>
  <cp:revision>648</cp:revision>
  <cp:lastPrinted>2016-08-30T05:38:49Z</cp:lastPrinted>
  <dcterms:created xsi:type="dcterms:W3CDTF">2013-03-28T07:18:44Z</dcterms:created>
  <dcterms:modified xsi:type="dcterms:W3CDTF">2017-06-01T06:46:17Z</dcterms:modified>
</cp:coreProperties>
</file>